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4FF"/>
    <a:srgbClr val="B7D4FF"/>
    <a:srgbClr val="FFFFE7"/>
    <a:srgbClr val="FFFFCC"/>
    <a:srgbClr val="FFD9E6"/>
    <a:srgbClr val="FEE2FE"/>
    <a:srgbClr val="FFDCB9"/>
    <a:srgbClr val="FF85B6"/>
    <a:srgbClr val="FFD9B3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chemeClr val="bg1">
            <a:lumMod val="85000"/>
          </a:schemeClr>
        </a:solidFill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0333187518226883E-2"/>
          <c:y val="4.4861391929187228E-2"/>
          <c:w val="0.90497545445708172"/>
          <c:h val="0.8431732650045967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D1E4FF"/>
            </a:solidFill>
            <a:ln>
              <a:solidFill>
                <a:schemeClr val="bg1">
                  <a:lumMod val="75000"/>
                </a:schemeClr>
              </a:solidFill>
            </a:ln>
          </c:spPr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830</c:v>
                </c:pt>
                <c:pt idx="1">
                  <c:v>797</c:v>
                </c:pt>
                <c:pt idx="2">
                  <c:v>659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invertIfNegative val="0"/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8.4192062797705844E-2"/>
                  <c:y val="-3.8806768857809926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8.7446412948381458E-2"/>
                  <c:y val="7.5957315603331268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797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7.906836298240498E-2"/>
                  <c:y val="-1.913007242878477E-2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659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shape val="cylinder"/>
        <c:axId val="27426816"/>
        <c:axId val="27428352"/>
        <c:axId val="0"/>
      </c:bar3DChart>
      <c:catAx>
        <c:axId val="27426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/>
          </a:p>
        </c:txPr>
        <c:crossAx val="27428352"/>
        <c:crosses val="autoZero"/>
        <c:auto val="1"/>
        <c:lblAlgn val="ctr"/>
        <c:lblOffset val="100"/>
        <c:noMultiLvlLbl val="0"/>
      </c:catAx>
      <c:valAx>
        <c:axId val="27428352"/>
        <c:scaling>
          <c:orientation val="minMax"/>
        </c:scaling>
        <c:delete val="1"/>
        <c:axPos val="l"/>
        <c:majorGridlines/>
        <c:numFmt formatCode="General" sourceLinked="1"/>
        <c:majorTickMark val="none"/>
        <c:minorTickMark val="none"/>
        <c:tickLblPos val="nextTo"/>
        <c:crossAx val="274268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BE03E6-6827-4C28-8E08-79AABE15CE61}" type="doc">
      <dgm:prSet loTypeId="urn:microsoft.com/office/officeart/2009/3/layout/RandomtoResultProcess" loCatId="process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8BEABED-67E8-44CB-9AF1-B1EF975A0DCB}">
      <dgm:prSet custT="1"/>
      <dgm:spPr/>
      <dgm:t>
        <a:bodyPr/>
        <a:lstStyle/>
        <a:p>
          <a:pPr rtl="0"/>
          <a:r>
            <a: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314 КД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где есть профсоюзная организация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4F2F31-B3F7-4876-A267-3F45118F395B}" type="parTrans" cxnId="{2DEF5D6B-0C47-4372-A4A5-F4EDC87A6C1B}">
      <dgm:prSet/>
      <dgm:spPr/>
      <dgm:t>
        <a:bodyPr/>
        <a:lstStyle/>
        <a:p>
          <a:endParaRPr lang="ru-RU"/>
        </a:p>
      </dgm:t>
    </dgm:pt>
    <dgm:pt modelId="{AC233A6C-DCC7-42CC-9B74-C332256137A4}" type="sibTrans" cxnId="{2DEF5D6B-0C47-4372-A4A5-F4EDC87A6C1B}">
      <dgm:prSet/>
      <dgm:spPr/>
      <dgm:t>
        <a:bodyPr/>
        <a:lstStyle/>
        <a:p>
          <a:endParaRPr lang="ru-RU"/>
        </a:p>
      </dgm:t>
    </dgm:pt>
    <dgm:pt modelId="{8F4DF050-647E-438C-BC6C-693FD519F907}">
      <dgm:prSet custT="1"/>
      <dgm:spPr/>
      <dgm:t>
        <a:bodyPr/>
        <a:lstStyle/>
        <a:p>
          <a:pPr rtl="0"/>
          <a:r>
            <a:rPr lang="ru-RU" sz="20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КД </a:t>
          </a:r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нарушением срока предоставления на уведомительную регистрацию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AB8886-275B-41F5-8977-A4ADAED07224}" type="parTrans" cxnId="{90D8912A-56FD-438B-9EFF-3AC5FBF99407}">
      <dgm:prSet/>
      <dgm:spPr/>
      <dgm:t>
        <a:bodyPr/>
        <a:lstStyle/>
        <a:p>
          <a:endParaRPr lang="ru-RU"/>
        </a:p>
      </dgm:t>
    </dgm:pt>
    <dgm:pt modelId="{D2FF59FD-FE0E-4C42-A95F-71762D07BF47}" type="sibTrans" cxnId="{90D8912A-56FD-438B-9EFF-3AC5FBF99407}">
      <dgm:prSet/>
      <dgm:spPr/>
      <dgm:t>
        <a:bodyPr/>
        <a:lstStyle/>
        <a:p>
          <a:endParaRPr lang="ru-RU"/>
        </a:p>
      </dgm:t>
    </dgm:pt>
    <dgm:pt modelId="{0B1721BD-F851-4769-80E5-A3D24A77450C}">
      <dgm:prSet custT="1"/>
      <dgm:spPr>
        <a:solidFill>
          <a:srgbClr val="D1E4FF"/>
        </a:solidFill>
      </dgm:spPr>
      <dgm:t>
        <a:bodyPr/>
        <a:lstStyle/>
        <a:p>
          <a:pPr rtl="0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r>
            <a:rPr lang="ru-RU" sz="28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u="sng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659 КД </a:t>
          </a:r>
          <a:endParaRPr lang="ru-RU" sz="2800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181BFE-3043-4581-A65C-3228FD63A090}" type="parTrans" cxnId="{8F97EA37-4C16-4C6D-B0B1-7D1DEADD7086}">
      <dgm:prSet/>
      <dgm:spPr/>
      <dgm:t>
        <a:bodyPr/>
        <a:lstStyle/>
        <a:p>
          <a:endParaRPr lang="ru-RU"/>
        </a:p>
      </dgm:t>
    </dgm:pt>
    <dgm:pt modelId="{B80A1866-DD4E-4902-BBE3-A62C629B130C}" type="sibTrans" cxnId="{8F97EA37-4C16-4C6D-B0B1-7D1DEADD7086}">
      <dgm:prSet/>
      <dgm:spPr/>
      <dgm:t>
        <a:bodyPr/>
        <a:lstStyle/>
        <a:p>
          <a:endParaRPr lang="ru-RU"/>
        </a:p>
      </dgm:t>
    </dgm:pt>
    <dgm:pt modelId="{8E0E3721-3D5E-4C18-9D55-494F16EA211B}" type="pres">
      <dgm:prSet presAssocID="{BBBE03E6-6827-4C28-8E08-79AABE15CE61}" presName="Name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285DCA1E-4FF2-4C49-94D0-05889331A8C9}" type="pres">
      <dgm:prSet presAssocID="{C8BEABED-67E8-44CB-9AF1-B1EF975A0DCB}" presName="chaos" presStyleCnt="0"/>
      <dgm:spPr/>
    </dgm:pt>
    <dgm:pt modelId="{F46DC7EB-4466-4B08-9641-8990C8301639}" type="pres">
      <dgm:prSet presAssocID="{C8BEABED-67E8-44CB-9AF1-B1EF975A0DCB}" presName="parTx1" presStyleLbl="revTx" presStyleIdx="0" presStyleCnt="2"/>
      <dgm:spPr/>
      <dgm:t>
        <a:bodyPr/>
        <a:lstStyle/>
        <a:p>
          <a:endParaRPr lang="ru-RU"/>
        </a:p>
      </dgm:t>
    </dgm:pt>
    <dgm:pt modelId="{CC6837D5-908D-4FFB-A375-37F081393152}" type="pres">
      <dgm:prSet presAssocID="{C8BEABED-67E8-44CB-9AF1-B1EF975A0DCB}" presName="c1" presStyleLbl="node1" presStyleIdx="0" presStyleCnt="19"/>
      <dgm:spPr>
        <a:solidFill>
          <a:srgbClr val="D1E4FF"/>
        </a:solidFill>
      </dgm:spPr>
      <dgm:t>
        <a:bodyPr/>
        <a:lstStyle/>
        <a:p>
          <a:endParaRPr lang="ru-RU"/>
        </a:p>
      </dgm:t>
    </dgm:pt>
    <dgm:pt modelId="{65097F94-1FA0-44F8-B51C-1802052FF63A}" type="pres">
      <dgm:prSet presAssocID="{C8BEABED-67E8-44CB-9AF1-B1EF975A0DCB}" presName="c2" presStyleLbl="node1" presStyleIdx="1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77FD25FA-6C9E-4098-8955-188FFC46D1AE}" type="pres">
      <dgm:prSet presAssocID="{C8BEABED-67E8-44CB-9AF1-B1EF975A0DCB}" presName="c3" presStyleLbl="node1" presStyleIdx="2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074408D4-7D16-4182-A221-DE4A8E614FE6}" type="pres">
      <dgm:prSet presAssocID="{C8BEABED-67E8-44CB-9AF1-B1EF975A0DCB}" presName="c4" presStyleLbl="node1" presStyleIdx="3" presStyleCnt="19"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78044796-72B6-4E8B-9036-4FDBF7F9D8CB}" type="pres">
      <dgm:prSet presAssocID="{C8BEABED-67E8-44CB-9AF1-B1EF975A0DCB}" presName="c5" presStyleLbl="node1" presStyleIdx="4" presStyleCnt="19"/>
      <dgm:spPr>
        <a:solidFill>
          <a:srgbClr val="D1E4FF"/>
        </a:solidFill>
      </dgm:spPr>
      <dgm:t>
        <a:bodyPr/>
        <a:lstStyle/>
        <a:p>
          <a:endParaRPr lang="ru-RU"/>
        </a:p>
      </dgm:t>
    </dgm:pt>
    <dgm:pt modelId="{A02FC1D8-95BD-476A-89F2-5479CD824A76}" type="pres">
      <dgm:prSet presAssocID="{C8BEABED-67E8-44CB-9AF1-B1EF975A0DCB}" presName="c6" presStyleLbl="node1" presStyleIdx="5" presStyleCnt="19"/>
      <dgm:spPr>
        <a:solidFill>
          <a:schemeClr val="bg1">
            <a:lumMod val="95000"/>
          </a:schemeClr>
        </a:solidFill>
      </dgm:spPr>
      <dgm:t>
        <a:bodyPr/>
        <a:lstStyle/>
        <a:p>
          <a:endParaRPr lang="ru-RU"/>
        </a:p>
      </dgm:t>
    </dgm:pt>
    <dgm:pt modelId="{221A2D94-0A30-4BE7-AAA1-6EF99ECEF0F3}" type="pres">
      <dgm:prSet presAssocID="{C8BEABED-67E8-44CB-9AF1-B1EF975A0DCB}" presName="c7" presStyleLbl="node1" presStyleIdx="6" presStyleCnt="19"/>
      <dgm:spPr>
        <a:solidFill>
          <a:schemeClr val="bg1">
            <a:lumMod val="65000"/>
          </a:schemeClr>
        </a:solidFill>
      </dgm:spPr>
      <dgm:t>
        <a:bodyPr/>
        <a:lstStyle/>
        <a:p>
          <a:endParaRPr lang="ru-RU"/>
        </a:p>
      </dgm:t>
    </dgm:pt>
    <dgm:pt modelId="{0277E390-8262-4C54-8ACC-B41EC98C6B85}" type="pres">
      <dgm:prSet presAssocID="{C8BEABED-67E8-44CB-9AF1-B1EF975A0DCB}" presName="c8" presStyleLbl="node1" presStyleIdx="7" presStyleCnt="19"/>
      <dgm:spPr>
        <a:solidFill>
          <a:schemeClr val="bg1">
            <a:lumMod val="95000"/>
          </a:schemeClr>
        </a:solidFill>
      </dgm:spPr>
      <dgm:t>
        <a:bodyPr/>
        <a:lstStyle/>
        <a:p>
          <a:endParaRPr lang="ru-RU"/>
        </a:p>
      </dgm:t>
    </dgm:pt>
    <dgm:pt modelId="{CDF6B306-F687-4DFD-9644-47DE077C7A24}" type="pres">
      <dgm:prSet presAssocID="{C8BEABED-67E8-44CB-9AF1-B1EF975A0DCB}" presName="c9" presStyleLbl="node1" presStyleIdx="8" presStyleCnt="19"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B5D84BCB-8F08-477D-8EEA-F6BFB70BC7DE}" type="pres">
      <dgm:prSet presAssocID="{C8BEABED-67E8-44CB-9AF1-B1EF975A0DCB}" presName="c10" presStyleLbl="node1" presStyleIdx="9" presStyleCnt="19"/>
      <dgm:spPr>
        <a:solidFill>
          <a:srgbClr val="D1E4FF"/>
        </a:solidFill>
      </dgm:spPr>
      <dgm:t>
        <a:bodyPr/>
        <a:lstStyle/>
        <a:p>
          <a:endParaRPr lang="ru-RU"/>
        </a:p>
      </dgm:t>
    </dgm:pt>
    <dgm:pt modelId="{CBD384B5-3B89-4917-8DA7-2B72D61FC54C}" type="pres">
      <dgm:prSet presAssocID="{C8BEABED-67E8-44CB-9AF1-B1EF975A0DCB}" presName="c11" presStyleLbl="node1" presStyleIdx="10" presStyleCnt="19"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93ACB920-540A-4F0D-914F-B20901AAACAC}" type="pres">
      <dgm:prSet presAssocID="{C8BEABED-67E8-44CB-9AF1-B1EF975A0DCB}" presName="c12" presStyleLbl="node1" presStyleIdx="11" presStyleCnt="19"/>
      <dgm:spPr>
        <a:solidFill>
          <a:srgbClr val="D1E4FF"/>
        </a:solidFill>
      </dgm:spPr>
      <dgm:t>
        <a:bodyPr/>
        <a:lstStyle/>
        <a:p>
          <a:endParaRPr lang="ru-RU"/>
        </a:p>
      </dgm:t>
    </dgm:pt>
    <dgm:pt modelId="{1CB89950-6C74-45B3-916C-804089DD6F6A}" type="pres">
      <dgm:prSet presAssocID="{C8BEABED-67E8-44CB-9AF1-B1EF975A0DCB}" presName="c13" presStyleLbl="node1" presStyleIdx="12" presStyleCnt="19"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4CA39A64-30A3-45C0-BF1C-D1DBB8A6B8F2}" type="pres">
      <dgm:prSet presAssocID="{C8BEABED-67E8-44CB-9AF1-B1EF975A0DCB}" presName="c14" presStyleLbl="node1" presStyleIdx="13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05203659-A1C3-48F4-A5D8-05EC60549729}" type="pres">
      <dgm:prSet presAssocID="{C8BEABED-67E8-44CB-9AF1-B1EF975A0DCB}" presName="c15" presStyleLbl="node1" presStyleIdx="14" presStyleCnt="19"/>
      <dgm:spPr>
        <a:solidFill>
          <a:schemeClr val="bg1">
            <a:lumMod val="95000"/>
          </a:schemeClr>
        </a:solidFill>
      </dgm:spPr>
      <dgm:t>
        <a:bodyPr/>
        <a:lstStyle/>
        <a:p>
          <a:endParaRPr lang="ru-RU"/>
        </a:p>
      </dgm:t>
    </dgm:pt>
    <dgm:pt modelId="{F2043DA5-792A-46DA-994C-FAF6F7CAD9C3}" type="pres">
      <dgm:prSet presAssocID="{C8BEABED-67E8-44CB-9AF1-B1EF975A0DCB}" presName="c16" presStyleLbl="node1" presStyleIdx="15" presStyleCnt="19"/>
      <dgm:spPr>
        <a:solidFill>
          <a:schemeClr val="bg1">
            <a:lumMod val="75000"/>
          </a:schemeClr>
        </a:solidFill>
      </dgm:spPr>
      <dgm:t>
        <a:bodyPr/>
        <a:lstStyle/>
        <a:p>
          <a:endParaRPr lang="ru-RU"/>
        </a:p>
      </dgm:t>
    </dgm:pt>
    <dgm:pt modelId="{93231AA3-3431-43B4-ADCE-F279B8C49E5F}" type="pres">
      <dgm:prSet presAssocID="{C8BEABED-67E8-44CB-9AF1-B1EF975A0DCB}" presName="c17" presStyleLbl="node1" presStyleIdx="16" presStyleCnt="19"/>
      <dgm:spPr>
        <a:solidFill>
          <a:srgbClr val="D1E4FF"/>
        </a:solidFill>
      </dgm:spPr>
      <dgm:t>
        <a:bodyPr/>
        <a:lstStyle/>
        <a:p>
          <a:endParaRPr lang="ru-RU"/>
        </a:p>
      </dgm:t>
    </dgm:pt>
    <dgm:pt modelId="{2D73C6C8-4E9F-417C-8A56-DAB3AD96008B}" type="pres">
      <dgm:prSet presAssocID="{C8BEABED-67E8-44CB-9AF1-B1EF975A0DCB}" presName="c18" presStyleLbl="node1" presStyleIdx="17" presStyleCnt="19"/>
      <dgm:spPr>
        <a:solidFill>
          <a:srgbClr val="D1E4FF"/>
        </a:solidFill>
      </dgm:spPr>
      <dgm:t>
        <a:bodyPr/>
        <a:lstStyle/>
        <a:p>
          <a:endParaRPr lang="ru-RU"/>
        </a:p>
      </dgm:t>
    </dgm:pt>
    <dgm:pt modelId="{C926BCD2-91A8-4E03-9D3C-BD5EC769CA93}" type="pres">
      <dgm:prSet presAssocID="{AC233A6C-DCC7-42CC-9B74-C332256137A4}" presName="chevronComposite1" presStyleCnt="0"/>
      <dgm:spPr/>
    </dgm:pt>
    <dgm:pt modelId="{7801109F-66F5-4CF0-A252-D4E053ADD330}" type="pres">
      <dgm:prSet presAssocID="{AC233A6C-DCC7-42CC-9B74-C332256137A4}" presName="chevron1" presStyleLbl="sibTrans2D1" presStyleIdx="0" presStyleCnt="2"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6347D5D2-44CB-4B46-B8FF-D68BF4DD5B63}" type="pres">
      <dgm:prSet presAssocID="{AC233A6C-DCC7-42CC-9B74-C332256137A4}" presName="spChevron1" presStyleCnt="0"/>
      <dgm:spPr/>
    </dgm:pt>
    <dgm:pt modelId="{420E5F24-7375-42B2-8A21-BEF555BB5E9C}" type="pres">
      <dgm:prSet presAssocID="{8F4DF050-647E-438C-BC6C-693FD519F907}" presName="middle" presStyleCnt="0"/>
      <dgm:spPr/>
    </dgm:pt>
    <dgm:pt modelId="{63B63C34-3442-4326-901A-691755BABA49}" type="pres">
      <dgm:prSet presAssocID="{8F4DF050-647E-438C-BC6C-693FD519F907}" presName="parTxMid" presStyleLbl="revTx" presStyleIdx="1" presStyleCnt="2"/>
      <dgm:spPr/>
      <dgm:t>
        <a:bodyPr/>
        <a:lstStyle/>
        <a:p>
          <a:endParaRPr lang="ru-RU"/>
        </a:p>
      </dgm:t>
    </dgm:pt>
    <dgm:pt modelId="{372CD593-5BF2-4D58-8CA6-6A38A9CD2AEB}" type="pres">
      <dgm:prSet presAssocID="{8F4DF050-647E-438C-BC6C-693FD519F907}" presName="spMid" presStyleCnt="0"/>
      <dgm:spPr/>
    </dgm:pt>
    <dgm:pt modelId="{E9FFC81E-B218-45EA-A43B-B7EC48D1E3F3}" type="pres">
      <dgm:prSet presAssocID="{D2FF59FD-FE0E-4C42-A95F-71762D07BF47}" presName="chevronComposite1" presStyleCnt="0"/>
      <dgm:spPr/>
    </dgm:pt>
    <dgm:pt modelId="{DDB12B6A-BD02-4BA6-8CC1-96141AE12BC0}" type="pres">
      <dgm:prSet presAssocID="{D2FF59FD-FE0E-4C42-A95F-71762D07BF47}" presName="chevron1" presStyleLbl="sibTrans2D1" presStyleIdx="1" presStyleCnt="2"/>
      <dgm:spPr>
        <a:solidFill>
          <a:schemeClr val="bg1">
            <a:lumMod val="85000"/>
          </a:schemeClr>
        </a:solidFill>
      </dgm:spPr>
      <dgm:t>
        <a:bodyPr/>
        <a:lstStyle/>
        <a:p>
          <a:endParaRPr lang="ru-RU"/>
        </a:p>
      </dgm:t>
    </dgm:pt>
    <dgm:pt modelId="{586B8400-780D-49B4-8D10-4E66FEF4B08C}" type="pres">
      <dgm:prSet presAssocID="{D2FF59FD-FE0E-4C42-A95F-71762D07BF47}" presName="spChevron1" presStyleCnt="0"/>
      <dgm:spPr/>
    </dgm:pt>
    <dgm:pt modelId="{E5BE1608-38D2-4121-9FAB-EC5FD116CD49}" type="pres">
      <dgm:prSet presAssocID="{0B1721BD-F851-4769-80E5-A3D24A77450C}" presName="last" presStyleCnt="0"/>
      <dgm:spPr/>
    </dgm:pt>
    <dgm:pt modelId="{7CC1FB84-DF05-4C21-ABA5-B281ACE97A58}" type="pres">
      <dgm:prSet presAssocID="{0B1721BD-F851-4769-80E5-A3D24A77450C}" presName="circleTx" presStyleLbl="node1" presStyleIdx="18" presStyleCnt="19"/>
      <dgm:spPr/>
      <dgm:t>
        <a:bodyPr/>
        <a:lstStyle/>
        <a:p>
          <a:endParaRPr lang="ru-RU"/>
        </a:p>
      </dgm:t>
    </dgm:pt>
    <dgm:pt modelId="{F2B6C87C-D7A2-4A90-8D66-A0F803390167}" type="pres">
      <dgm:prSet presAssocID="{0B1721BD-F851-4769-80E5-A3D24A77450C}" presName="spN" presStyleCnt="0"/>
      <dgm:spPr/>
    </dgm:pt>
  </dgm:ptLst>
  <dgm:cxnLst>
    <dgm:cxn modelId="{2DEF5D6B-0C47-4372-A4A5-F4EDC87A6C1B}" srcId="{BBBE03E6-6827-4C28-8E08-79AABE15CE61}" destId="{C8BEABED-67E8-44CB-9AF1-B1EF975A0DCB}" srcOrd="0" destOrd="0" parTransId="{C74F2F31-B3F7-4876-A267-3F45118F395B}" sibTransId="{AC233A6C-DCC7-42CC-9B74-C332256137A4}"/>
    <dgm:cxn modelId="{6B6AFB21-90C3-455A-93BE-033729509CF9}" type="presOf" srcId="{0B1721BD-F851-4769-80E5-A3D24A77450C}" destId="{7CC1FB84-DF05-4C21-ABA5-B281ACE97A58}" srcOrd="0" destOrd="0" presId="urn:microsoft.com/office/officeart/2009/3/layout/RandomtoResultProcess"/>
    <dgm:cxn modelId="{E90C6DBB-44AA-4AA4-A0BB-7ACCE81EBB34}" type="presOf" srcId="{BBBE03E6-6827-4C28-8E08-79AABE15CE61}" destId="{8E0E3721-3D5E-4C18-9D55-494F16EA211B}" srcOrd="0" destOrd="0" presId="urn:microsoft.com/office/officeart/2009/3/layout/RandomtoResultProcess"/>
    <dgm:cxn modelId="{FD5EC27A-FA90-44F8-B94F-D711E7FDBDEA}" type="presOf" srcId="{C8BEABED-67E8-44CB-9AF1-B1EF975A0DCB}" destId="{F46DC7EB-4466-4B08-9641-8990C8301639}" srcOrd="0" destOrd="0" presId="urn:microsoft.com/office/officeart/2009/3/layout/RandomtoResultProcess"/>
    <dgm:cxn modelId="{90D8912A-56FD-438B-9EFF-3AC5FBF99407}" srcId="{BBBE03E6-6827-4C28-8E08-79AABE15CE61}" destId="{8F4DF050-647E-438C-BC6C-693FD519F907}" srcOrd="1" destOrd="0" parTransId="{A0AB8886-275B-41F5-8977-A4ADAED07224}" sibTransId="{D2FF59FD-FE0E-4C42-A95F-71762D07BF47}"/>
    <dgm:cxn modelId="{FE334F00-E7F1-4398-818F-9564359854B9}" type="presOf" srcId="{8F4DF050-647E-438C-BC6C-693FD519F907}" destId="{63B63C34-3442-4326-901A-691755BABA49}" srcOrd="0" destOrd="0" presId="urn:microsoft.com/office/officeart/2009/3/layout/RandomtoResultProcess"/>
    <dgm:cxn modelId="{8F97EA37-4C16-4C6D-B0B1-7D1DEADD7086}" srcId="{BBBE03E6-6827-4C28-8E08-79AABE15CE61}" destId="{0B1721BD-F851-4769-80E5-A3D24A77450C}" srcOrd="2" destOrd="0" parTransId="{96181BFE-3043-4581-A65C-3228FD63A090}" sibTransId="{B80A1866-DD4E-4902-BBE3-A62C629B130C}"/>
    <dgm:cxn modelId="{F2E6458C-F6CE-4BF3-986D-14464A01663B}" type="presParOf" srcId="{8E0E3721-3D5E-4C18-9D55-494F16EA211B}" destId="{285DCA1E-4FF2-4C49-94D0-05889331A8C9}" srcOrd="0" destOrd="0" presId="urn:microsoft.com/office/officeart/2009/3/layout/RandomtoResultProcess"/>
    <dgm:cxn modelId="{99A06E28-9739-4744-9B88-854B2EA4F90F}" type="presParOf" srcId="{285DCA1E-4FF2-4C49-94D0-05889331A8C9}" destId="{F46DC7EB-4466-4B08-9641-8990C8301639}" srcOrd="0" destOrd="0" presId="urn:microsoft.com/office/officeart/2009/3/layout/RandomtoResultProcess"/>
    <dgm:cxn modelId="{1948AF4E-7907-4280-91C6-E189DD63AC13}" type="presParOf" srcId="{285DCA1E-4FF2-4C49-94D0-05889331A8C9}" destId="{CC6837D5-908D-4FFB-A375-37F081393152}" srcOrd="1" destOrd="0" presId="urn:microsoft.com/office/officeart/2009/3/layout/RandomtoResultProcess"/>
    <dgm:cxn modelId="{C7AE237A-ED9F-4971-845D-F9F490960240}" type="presParOf" srcId="{285DCA1E-4FF2-4C49-94D0-05889331A8C9}" destId="{65097F94-1FA0-44F8-B51C-1802052FF63A}" srcOrd="2" destOrd="0" presId="urn:microsoft.com/office/officeart/2009/3/layout/RandomtoResultProcess"/>
    <dgm:cxn modelId="{1DADA10E-5005-46F6-879B-3E2E6F1E6679}" type="presParOf" srcId="{285DCA1E-4FF2-4C49-94D0-05889331A8C9}" destId="{77FD25FA-6C9E-4098-8955-188FFC46D1AE}" srcOrd="3" destOrd="0" presId="urn:microsoft.com/office/officeart/2009/3/layout/RandomtoResultProcess"/>
    <dgm:cxn modelId="{DF94A39F-306F-41C3-A043-34D7DC4D1EFD}" type="presParOf" srcId="{285DCA1E-4FF2-4C49-94D0-05889331A8C9}" destId="{074408D4-7D16-4182-A221-DE4A8E614FE6}" srcOrd="4" destOrd="0" presId="urn:microsoft.com/office/officeart/2009/3/layout/RandomtoResultProcess"/>
    <dgm:cxn modelId="{A9EBF2A6-3A56-4ECA-BCCC-30C3EFC93799}" type="presParOf" srcId="{285DCA1E-4FF2-4C49-94D0-05889331A8C9}" destId="{78044796-72B6-4E8B-9036-4FDBF7F9D8CB}" srcOrd="5" destOrd="0" presId="urn:microsoft.com/office/officeart/2009/3/layout/RandomtoResultProcess"/>
    <dgm:cxn modelId="{D1E6A195-F9D3-4622-9F3E-6DB9382D2264}" type="presParOf" srcId="{285DCA1E-4FF2-4C49-94D0-05889331A8C9}" destId="{A02FC1D8-95BD-476A-89F2-5479CD824A76}" srcOrd="6" destOrd="0" presId="urn:microsoft.com/office/officeart/2009/3/layout/RandomtoResultProcess"/>
    <dgm:cxn modelId="{189CE059-35F5-4E6B-81BE-EA96FF53DF59}" type="presParOf" srcId="{285DCA1E-4FF2-4C49-94D0-05889331A8C9}" destId="{221A2D94-0A30-4BE7-AAA1-6EF99ECEF0F3}" srcOrd="7" destOrd="0" presId="urn:microsoft.com/office/officeart/2009/3/layout/RandomtoResultProcess"/>
    <dgm:cxn modelId="{1B74EE6A-A6CF-405C-92EB-28036CEDE9C6}" type="presParOf" srcId="{285DCA1E-4FF2-4C49-94D0-05889331A8C9}" destId="{0277E390-8262-4C54-8ACC-B41EC98C6B85}" srcOrd="8" destOrd="0" presId="urn:microsoft.com/office/officeart/2009/3/layout/RandomtoResultProcess"/>
    <dgm:cxn modelId="{DFF70886-6749-4906-B53C-FDFC99CBA6C9}" type="presParOf" srcId="{285DCA1E-4FF2-4C49-94D0-05889331A8C9}" destId="{CDF6B306-F687-4DFD-9644-47DE077C7A24}" srcOrd="9" destOrd="0" presId="urn:microsoft.com/office/officeart/2009/3/layout/RandomtoResultProcess"/>
    <dgm:cxn modelId="{078249B3-FFEC-4D29-A54E-8CC5B5690096}" type="presParOf" srcId="{285DCA1E-4FF2-4C49-94D0-05889331A8C9}" destId="{B5D84BCB-8F08-477D-8EEA-F6BFB70BC7DE}" srcOrd="10" destOrd="0" presId="urn:microsoft.com/office/officeart/2009/3/layout/RandomtoResultProcess"/>
    <dgm:cxn modelId="{6C1C766B-17B0-4403-969E-030A9FAE5BF1}" type="presParOf" srcId="{285DCA1E-4FF2-4C49-94D0-05889331A8C9}" destId="{CBD384B5-3B89-4917-8DA7-2B72D61FC54C}" srcOrd="11" destOrd="0" presId="urn:microsoft.com/office/officeart/2009/3/layout/RandomtoResultProcess"/>
    <dgm:cxn modelId="{E025EA25-EA35-43D3-BF9C-4873144F1A94}" type="presParOf" srcId="{285DCA1E-4FF2-4C49-94D0-05889331A8C9}" destId="{93ACB920-540A-4F0D-914F-B20901AAACAC}" srcOrd="12" destOrd="0" presId="urn:microsoft.com/office/officeart/2009/3/layout/RandomtoResultProcess"/>
    <dgm:cxn modelId="{9164756F-3B99-42E4-8A44-4E95A041D13E}" type="presParOf" srcId="{285DCA1E-4FF2-4C49-94D0-05889331A8C9}" destId="{1CB89950-6C74-45B3-916C-804089DD6F6A}" srcOrd="13" destOrd="0" presId="urn:microsoft.com/office/officeart/2009/3/layout/RandomtoResultProcess"/>
    <dgm:cxn modelId="{E3C2EBEE-F7F0-48A9-9926-F57F687370DB}" type="presParOf" srcId="{285DCA1E-4FF2-4C49-94D0-05889331A8C9}" destId="{4CA39A64-30A3-45C0-BF1C-D1DBB8A6B8F2}" srcOrd="14" destOrd="0" presId="urn:microsoft.com/office/officeart/2009/3/layout/RandomtoResultProcess"/>
    <dgm:cxn modelId="{7B548A08-9DBF-427E-9028-BD2680AF6FDD}" type="presParOf" srcId="{285DCA1E-4FF2-4C49-94D0-05889331A8C9}" destId="{05203659-A1C3-48F4-A5D8-05EC60549729}" srcOrd="15" destOrd="0" presId="urn:microsoft.com/office/officeart/2009/3/layout/RandomtoResultProcess"/>
    <dgm:cxn modelId="{2A8ACA11-8E01-444D-B6E5-C84C89607BD1}" type="presParOf" srcId="{285DCA1E-4FF2-4C49-94D0-05889331A8C9}" destId="{F2043DA5-792A-46DA-994C-FAF6F7CAD9C3}" srcOrd="16" destOrd="0" presId="urn:microsoft.com/office/officeart/2009/3/layout/RandomtoResultProcess"/>
    <dgm:cxn modelId="{E858F92B-5F59-496A-8BFE-1A12F735B0B5}" type="presParOf" srcId="{285DCA1E-4FF2-4C49-94D0-05889331A8C9}" destId="{93231AA3-3431-43B4-ADCE-F279B8C49E5F}" srcOrd="17" destOrd="0" presId="urn:microsoft.com/office/officeart/2009/3/layout/RandomtoResultProcess"/>
    <dgm:cxn modelId="{3AEEB3C9-9E76-43C3-9C5B-64FA0D0C0225}" type="presParOf" srcId="{285DCA1E-4FF2-4C49-94D0-05889331A8C9}" destId="{2D73C6C8-4E9F-417C-8A56-DAB3AD96008B}" srcOrd="18" destOrd="0" presId="urn:microsoft.com/office/officeart/2009/3/layout/RandomtoResultProcess"/>
    <dgm:cxn modelId="{AAA37B82-17C6-4D35-9DB7-4BC54B96AF85}" type="presParOf" srcId="{8E0E3721-3D5E-4C18-9D55-494F16EA211B}" destId="{C926BCD2-91A8-4E03-9D3C-BD5EC769CA93}" srcOrd="1" destOrd="0" presId="urn:microsoft.com/office/officeart/2009/3/layout/RandomtoResultProcess"/>
    <dgm:cxn modelId="{FEB4CA97-A0A1-4DD0-B5B5-45BB087C4B03}" type="presParOf" srcId="{C926BCD2-91A8-4E03-9D3C-BD5EC769CA93}" destId="{7801109F-66F5-4CF0-A252-D4E053ADD330}" srcOrd="0" destOrd="0" presId="urn:microsoft.com/office/officeart/2009/3/layout/RandomtoResultProcess"/>
    <dgm:cxn modelId="{29CB610D-557D-46A2-9CFE-9F51A09E7BA4}" type="presParOf" srcId="{C926BCD2-91A8-4E03-9D3C-BD5EC769CA93}" destId="{6347D5D2-44CB-4B46-B8FF-D68BF4DD5B63}" srcOrd="1" destOrd="0" presId="urn:microsoft.com/office/officeart/2009/3/layout/RandomtoResultProcess"/>
    <dgm:cxn modelId="{FABB0CBF-CC43-463C-9237-690AB219C0FF}" type="presParOf" srcId="{8E0E3721-3D5E-4C18-9D55-494F16EA211B}" destId="{420E5F24-7375-42B2-8A21-BEF555BB5E9C}" srcOrd="2" destOrd="0" presId="urn:microsoft.com/office/officeart/2009/3/layout/RandomtoResultProcess"/>
    <dgm:cxn modelId="{9949657C-6B6A-4E3D-B0FB-5E006EA57B13}" type="presParOf" srcId="{420E5F24-7375-42B2-8A21-BEF555BB5E9C}" destId="{63B63C34-3442-4326-901A-691755BABA49}" srcOrd="0" destOrd="0" presId="urn:microsoft.com/office/officeart/2009/3/layout/RandomtoResultProcess"/>
    <dgm:cxn modelId="{C85AD0F4-BF7E-4DB0-9599-F2FEF9EDEF14}" type="presParOf" srcId="{420E5F24-7375-42B2-8A21-BEF555BB5E9C}" destId="{372CD593-5BF2-4D58-8CA6-6A38A9CD2AEB}" srcOrd="1" destOrd="0" presId="urn:microsoft.com/office/officeart/2009/3/layout/RandomtoResultProcess"/>
    <dgm:cxn modelId="{5C3CBAE3-4437-4C76-A3E8-DF1E232D314C}" type="presParOf" srcId="{8E0E3721-3D5E-4C18-9D55-494F16EA211B}" destId="{E9FFC81E-B218-45EA-A43B-B7EC48D1E3F3}" srcOrd="3" destOrd="0" presId="urn:microsoft.com/office/officeart/2009/3/layout/RandomtoResultProcess"/>
    <dgm:cxn modelId="{F785BDB5-2B25-4CE0-AAA6-43B2F590E4C4}" type="presParOf" srcId="{E9FFC81E-B218-45EA-A43B-B7EC48D1E3F3}" destId="{DDB12B6A-BD02-4BA6-8CC1-96141AE12BC0}" srcOrd="0" destOrd="0" presId="urn:microsoft.com/office/officeart/2009/3/layout/RandomtoResultProcess"/>
    <dgm:cxn modelId="{354B6869-6432-4671-86DE-A44302F3E10B}" type="presParOf" srcId="{E9FFC81E-B218-45EA-A43B-B7EC48D1E3F3}" destId="{586B8400-780D-49B4-8D10-4E66FEF4B08C}" srcOrd="1" destOrd="0" presId="urn:microsoft.com/office/officeart/2009/3/layout/RandomtoResultProcess"/>
    <dgm:cxn modelId="{608D436D-85F2-4EBC-8020-766051ADC2B8}" type="presParOf" srcId="{8E0E3721-3D5E-4C18-9D55-494F16EA211B}" destId="{E5BE1608-38D2-4121-9FAB-EC5FD116CD49}" srcOrd="4" destOrd="0" presId="urn:microsoft.com/office/officeart/2009/3/layout/RandomtoResultProcess"/>
    <dgm:cxn modelId="{D17EB161-BB29-47CF-904E-F8C54E473DDF}" type="presParOf" srcId="{E5BE1608-38D2-4121-9FAB-EC5FD116CD49}" destId="{7CC1FB84-DF05-4C21-ABA5-B281ACE97A58}" srcOrd="0" destOrd="0" presId="urn:microsoft.com/office/officeart/2009/3/layout/RandomtoResultProcess"/>
    <dgm:cxn modelId="{70F016C6-DDFF-4CE5-9665-90142952621E}" type="presParOf" srcId="{E5BE1608-38D2-4121-9FAB-EC5FD116CD49}" destId="{F2B6C87C-D7A2-4A90-8D66-A0F803390167}" srcOrd="1" destOrd="0" presId="urn:microsoft.com/office/officeart/2009/3/layout/RandomtoResult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B57332-05B1-40A5-BDB1-F6CBB8A8B986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A4430892-693D-42BB-8940-AA02107A2D1D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ctr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128 Кодекса, работникам в случаях рождения ребенка, регистрации брака (самого работника), смерти близких родственников отпуск без сохранения заработной платы предоставляется </a:t>
          </a:r>
          <a:r>
            <a: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5 календарных дней (значит не менее 5 дней).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76BE5B-2E5B-4A3A-ADFB-3A19EFFD5489}" type="parTrans" cxnId="{8BA3A068-11BD-4852-A0B7-86F3F1BFEE31}">
      <dgm:prSet/>
      <dgm:spPr/>
      <dgm:t>
        <a:bodyPr/>
        <a:lstStyle/>
        <a:p>
          <a:endParaRPr lang="ru-RU"/>
        </a:p>
      </dgm:t>
    </dgm:pt>
    <dgm:pt modelId="{A6524CB8-E192-4E41-97FF-1105099220AF}" type="sibTrans" cxnId="{8BA3A068-11BD-4852-A0B7-86F3F1BFEE31}">
      <dgm:prSet/>
      <dgm:spPr/>
      <dgm:t>
        <a:bodyPr/>
        <a:lstStyle/>
        <a:p>
          <a:endParaRPr lang="ru-RU"/>
        </a:p>
      </dgm:t>
    </dgm:pt>
    <dgm:pt modelId="{FF76FF90-F7C1-42A5-A497-0108C6984DE1}">
      <dgm:prSet custT="1"/>
      <dgm:spPr>
        <a:solidFill>
          <a:srgbClr val="D1E4FF"/>
        </a:solidFill>
      </dgm:spPr>
      <dgm:t>
        <a:bodyPr/>
        <a:lstStyle/>
        <a:p>
          <a:pPr algn="ctr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136 Кодекса, заработная плата выплачивается </a:t>
          </a:r>
          <a:r>
            <a: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реже чем каждые полмесяца. Конкретная дата выплаты заработной платы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устанавливается правилами внутреннего трудового распорядка, коллективным договором или трудовым договором не позднее 15 календарных дней со дня окончания периода, за который она начислена.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4F8A82-DFB9-48C9-B89F-A47C75E61DA1}" type="parTrans" cxnId="{6B67A587-2092-4DEF-9DDA-082EDCBFA31C}">
      <dgm:prSet/>
      <dgm:spPr/>
      <dgm:t>
        <a:bodyPr/>
        <a:lstStyle/>
        <a:p>
          <a:endParaRPr lang="ru-RU"/>
        </a:p>
      </dgm:t>
    </dgm:pt>
    <dgm:pt modelId="{55385E5D-1948-408F-9650-C4D90B6A09A1}" type="sibTrans" cxnId="{6B67A587-2092-4DEF-9DDA-082EDCBFA31C}">
      <dgm:prSet/>
      <dgm:spPr/>
      <dgm:t>
        <a:bodyPr/>
        <a:lstStyle/>
        <a:p>
          <a:endParaRPr lang="ru-RU"/>
        </a:p>
      </dgm:t>
    </dgm:pt>
    <dgm:pt modelId="{6D87AC4E-A0B1-42AC-A76F-7F80E4B1F2F6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ctr" rtl="0"/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236 Кодекса, при нарушении работодателем установленного срока выплаты заработной платы, работодатель обязан выплатить их с уплатой процентов в размере </a:t>
          </a:r>
          <a:r>
            <a: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ниже одной сто пятидесятой действующей в это время ключевой ставки Центрального банка РФ 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не выплаченных в срок сумм, за каждый день задержки, начиная со следующего дня после установленного срока выплаты по день фактического расчета включительно.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0B424-22AB-470C-B249-194F14498AB8}" type="parTrans" cxnId="{B86F78F4-A67D-407C-9C1B-FB28B5F34C21}">
      <dgm:prSet/>
      <dgm:spPr/>
      <dgm:t>
        <a:bodyPr/>
        <a:lstStyle/>
        <a:p>
          <a:endParaRPr lang="ru-RU"/>
        </a:p>
      </dgm:t>
    </dgm:pt>
    <dgm:pt modelId="{C59E339D-060E-49C0-A13F-0DDD268B26B6}" type="sibTrans" cxnId="{B86F78F4-A67D-407C-9C1B-FB28B5F34C21}">
      <dgm:prSet/>
      <dgm:spPr/>
      <dgm:t>
        <a:bodyPr/>
        <a:lstStyle/>
        <a:p>
          <a:endParaRPr lang="ru-RU"/>
        </a:p>
      </dgm:t>
    </dgm:pt>
    <dgm:pt modelId="{D3EDAF4E-107B-4B8B-A1C0-CB103AD22A25}">
      <dgm:prSet custT="1"/>
      <dgm:spPr>
        <a:solidFill>
          <a:srgbClr val="D1E4FF"/>
        </a:solidFill>
      </dgm:spPr>
      <dgm:t>
        <a:bodyPr/>
        <a:lstStyle/>
        <a:p>
          <a:pPr algn="ctr" rtl="0"/>
          <a:r>
            <a:rPr lang="ru-RU" sz="1600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 «дежурством» понимается сверхурочная работа в соответствии со статьей 99 и 152 Кодекса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то есть работа, выполняемая работником по инициативе работодателя, за пределами, установленной для работника продолжительности рабочего времени.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76EAAA1-BA93-49C8-9FDF-553458ED1524}" type="parTrans" cxnId="{9C964490-A2A8-4DF7-810B-EF8DC0DEAB0E}">
      <dgm:prSet/>
      <dgm:spPr/>
      <dgm:t>
        <a:bodyPr/>
        <a:lstStyle/>
        <a:p>
          <a:endParaRPr lang="ru-RU"/>
        </a:p>
      </dgm:t>
    </dgm:pt>
    <dgm:pt modelId="{BAC6B458-993A-476F-8900-8C3EED33624C}" type="sibTrans" cxnId="{9C964490-A2A8-4DF7-810B-EF8DC0DEAB0E}">
      <dgm:prSet/>
      <dgm:spPr/>
      <dgm:t>
        <a:bodyPr/>
        <a:lstStyle/>
        <a:p>
          <a:endParaRPr lang="ru-RU"/>
        </a:p>
      </dgm:t>
    </dgm:pt>
    <dgm:pt modelId="{BED6C8AC-198C-45E2-A623-38AA308811A3}" type="pres">
      <dgm:prSet presAssocID="{ECB57332-05B1-40A5-BDB1-F6CBB8A8B98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77138B5-1A18-4094-ABD8-7A4525B9E0BB}" type="pres">
      <dgm:prSet presAssocID="{A4430892-693D-42BB-8940-AA02107A2D1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1E5707-D492-47CE-BF4B-521E2851EABC}" type="pres">
      <dgm:prSet presAssocID="{A6524CB8-E192-4E41-97FF-1105099220AF}" presName="spacer" presStyleCnt="0"/>
      <dgm:spPr/>
    </dgm:pt>
    <dgm:pt modelId="{ADC565E1-62B6-46FB-BEF4-C1633F1164DE}" type="pres">
      <dgm:prSet presAssocID="{FF76FF90-F7C1-42A5-A497-0108C6984DE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CDFBCF-21D8-4D10-B8FC-E8F44DC45F31}" type="pres">
      <dgm:prSet presAssocID="{55385E5D-1948-408F-9650-C4D90B6A09A1}" presName="spacer" presStyleCnt="0"/>
      <dgm:spPr/>
    </dgm:pt>
    <dgm:pt modelId="{98CC23A7-397C-4F97-BBDF-19E96D32FAA2}" type="pres">
      <dgm:prSet presAssocID="{6D87AC4E-A0B1-42AC-A76F-7F80E4B1F2F6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453947-2972-4ABA-8C2C-9416634CA345}" type="pres">
      <dgm:prSet presAssocID="{C59E339D-060E-49C0-A13F-0DDD268B26B6}" presName="spacer" presStyleCnt="0"/>
      <dgm:spPr/>
    </dgm:pt>
    <dgm:pt modelId="{DBD47D4E-43E1-4F35-99C9-E367DCB75266}" type="pres">
      <dgm:prSet presAssocID="{D3EDAF4E-107B-4B8B-A1C0-CB103AD22A2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349E0B1-58BD-46EC-B702-6C213A29FF07}" type="presOf" srcId="{D3EDAF4E-107B-4B8B-A1C0-CB103AD22A25}" destId="{DBD47D4E-43E1-4F35-99C9-E367DCB75266}" srcOrd="0" destOrd="0" presId="urn:microsoft.com/office/officeart/2005/8/layout/vList2"/>
    <dgm:cxn modelId="{5E83B727-758D-48DA-9BD1-7D6D1F9453DD}" type="presOf" srcId="{A4430892-693D-42BB-8940-AA02107A2D1D}" destId="{977138B5-1A18-4094-ABD8-7A4525B9E0BB}" srcOrd="0" destOrd="0" presId="urn:microsoft.com/office/officeart/2005/8/layout/vList2"/>
    <dgm:cxn modelId="{9C964490-A2A8-4DF7-810B-EF8DC0DEAB0E}" srcId="{ECB57332-05B1-40A5-BDB1-F6CBB8A8B986}" destId="{D3EDAF4E-107B-4B8B-A1C0-CB103AD22A25}" srcOrd="3" destOrd="0" parTransId="{876EAAA1-BA93-49C8-9FDF-553458ED1524}" sibTransId="{BAC6B458-993A-476F-8900-8C3EED33624C}"/>
    <dgm:cxn modelId="{6B67A587-2092-4DEF-9DDA-082EDCBFA31C}" srcId="{ECB57332-05B1-40A5-BDB1-F6CBB8A8B986}" destId="{FF76FF90-F7C1-42A5-A497-0108C6984DE1}" srcOrd="1" destOrd="0" parTransId="{8B4F8A82-DFB9-48C9-B89F-A47C75E61DA1}" sibTransId="{55385E5D-1948-408F-9650-C4D90B6A09A1}"/>
    <dgm:cxn modelId="{B86F78F4-A67D-407C-9C1B-FB28B5F34C21}" srcId="{ECB57332-05B1-40A5-BDB1-F6CBB8A8B986}" destId="{6D87AC4E-A0B1-42AC-A76F-7F80E4B1F2F6}" srcOrd="2" destOrd="0" parTransId="{02D0B424-22AB-470C-B249-194F14498AB8}" sibTransId="{C59E339D-060E-49C0-A13F-0DDD268B26B6}"/>
    <dgm:cxn modelId="{3C683531-D48B-43AC-8DB9-0C7D801417B1}" type="presOf" srcId="{FF76FF90-F7C1-42A5-A497-0108C6984DE1}" destId="{ADC565E1-62B6-46FB-BEF4-C1633F1164DE}" srcOrd="0" destOrd="0" presId="urn:microsoft.com/office/officeart/2005/8/layout/vList2"/>
    <dgm:cxn modelId="{52F86AE8-C5F9-4640-846F-40B9357CA179}" type="presOf" srcId="{6D87AC4E-A0B1-42AC-A76F-7F80E4B1F2F6}" destId="{98CC23A7-397C-4F97-BBDF-19E96D32FAA2}" srcOrd="0" destOrd="0" presId="urn:microsoft.com/office/officeart/2005/8/layout/vList2"/>
    <dgm:cxn modelId="{8BA3A068-11BD-4852-A0B7-86F3F1BFEE31}" srcId="{ECB57332-05B1-40A5-BDB1-F6CBB8A8B986}" destId="{A4430892-693D-42BB-8940-AA02107A2D1D}" srcOrd="0" destOrd="0" parTransId="{7776BE5B-2E5B-4A3A-ADFB-3A19EFFD5489}" sibTransId="{A6524CB8-E192-4E41-97FF-1105099220AF}"/>
    <dgm:cxn modelId="{DB80DEA6-7203-426D-BC69-BF009B993A3C}" type="presOf" srcId="{ECB57332-05B1-40A5-BDB1-F6CBB8A8B986}" destId="{BED6C8AC-198C-45E2-A623-38AA308811A3}" srcOrd="0" destOrd="0" presId="urn:microsoft.com/office/officeart/2005/8/layout/vList2"/>
    <dgm:cxn modelId="{E5CB3CCC-A644-4ABC-9BD2-AFE93062C775}" type="presParOf" srcId="{BED6C8AC-198C-45E2-A623-38AA308811A3}" destId="{977138B5-1A18-4094-ABD8-7A4525B9E0BB}" srcOrd="0" destOrd="0" presId="urn:microsoft.com/office/officeart/2005/8/layout/vList2"/>
    <dgm:cxn modelId="{445446CD-56F4-40F0-B2F5-5E0B1E86BACA}" type="presParOf" srcId="{BED6C8AC-198C-45E2-A623-38AA308811A3}" destId="{3D1E5707-D492-47CE-BF4B-521E2851EABC}" srcOrd="1" destOrd="0" presId="urn:microsoft.com/office/officeart/2005/8/layout/vList2"/>
    <dgm:cxn modelId="{368F93A0-9F74-42A8-8901-5E3184D16804}" type="presParOf" srcId="{BED6C8AC-198C-45E2-A623-38AA308811A3}" destId="{ADC565E1-62B6-46FB-BEF4-C1633F1164DE}" srcOrd="2" destOrd="0" presId="urn:microsoft.com/office/officeart/2005/8/layout/vList2"/>
    <dgm:cxn modelId="{04F9A4C1-0835-42FA-AA80-7FB06DD125A6}" type="presParOf" srcId="{BED6C8AC-198C-45E2-A623-38AA308811A3}" destId="{43CDFBCF-21D8-4D10-B8FC-E8F44DC45F31}" srcOrd="3" destOrd="0" presId="urn:microsoft.com/office/officeart/2005/8/layout/vList2"/>
    <dgm:cxn modelId="{1DC55D7E-D3ED-4F68-84B1-986354A9F497}" type="presParOf" srcId="{BED6C8AC-198C-45E2-A623-38AA308811A3}" destId="{98CC23A7-397C-4F97-BBDF-19E96D32FAA2}" srcOrd="4" destOrd="0" presId="urn:microsoft.com/office/officeart/2005/8/layout/vList2"/>
    <dgm:cxn modelId="{CF986808-4032-4E83-9606-D523915569A9}" type="presParOf" srcId="{BED6C8AC-198C-45E2-A623-38AA308811A3}" destId="{1C453947-2972-4ABA-8C2C-9416634CA345}" srcOrd="5" destOrd="0" presId="urn:microsoft.com/office/officeart/2005/8/layout/vList2"/>
    <dgm:cxn modelId="{EF7D6924-93D4-4275-9B49-7474C1A0DD7A}" type="presParOf" srcId="{BED6C8AC-198C-45E2-A623-38AA308811A3}" destId="{DBD47D4E-43E1-4F35-99C9-E367DCB7526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C91E50D-98FB-409F-BCD2-02F3DEAAB04F}" type="doc">
      <dgm:prSet loTypeId="urn:microsoft.com/office/officeart/2005/8/layout/vList2" loCatId="list" qsTypeId="urn:microsoft.com/office/officeart/2005/8/quickstyle/simple5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A1FD47C-3990-4282-971B-24C79DAA77FF}">
      <dgm:prSet/>
      <dgm:spPr/>
      <dgm:t>
        <a:bodyPr/>
        <a:lstStyle/>
        <a:p>
          <a:pPr algn="ctr" rtl="0"/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соответствие с пунктом 4.5. Приказа «Об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деятельность», утвержденного Министерством образования и науки Российской федерации от 11 мая 2016 года № 536, </a:t>
          </a:r>
          <a:r>
            <a:rPr lang="ru-RU" b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работники из числа учебно-вспомогательного и обслуживающего персонала </a:t>
          </a:r>
          <a:r>
            <a: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организаций в период, не совпадающий с их отпуском, привлекаются для выполнения организационных и хозяйственных работ, не требующих специальных знаний и квалификации, в соответствии с законодательством Российской Федерации. </a:t>
          </a:r>
          <a:endParaRPr lang="ru-RU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0CD6FA-5508-4565-A998-A204BEEBF4A6}" type="parTrans" cxnId="{FB53BBF4-6213-443B-B044-8AA7E260B428}">
      <dgm:prSet/>
      <dgm:spPr/>
      <dgm:t>
        <a:bodyPr/>
        <a:lstStyle/>
        <a:p>
          <a:endParaRPr lang="ru-RU"/>
        </a:p>
      </dgm:t>
    </dgm:pt>
    <dgm:pt modelId="{8905CDB9-7149-4C38-AFD7-6052E440D30A}" type="sibTrans" cxnId="{FB53BBF4-6213-443B-B044-8AA7E260B428}">
      <dgm:prSet/>
      <dgm:spPr/>
      <dgm:t>
        <a:bodyPr/>
        <a:lstStyle/>
        <a:p>
          <a:endParaRPr lang="ru-RU"/>
        </a:p>
      </dgm:t>
    </dgm:pt>
    <dgm:pt modelId="{28ED966C-430C-44D1-B342-386437E006FF}" type="pres">
      <dgm:prSet presAssocID="{7C91E50D-98FB-409F-BCD2-02F3DEAAB0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6629C2-3EEB-4420-8B44-80958009F48A}" type="pres">
      <dgm:prSet presAssocID="{2A1FD47C-3990-4282-971B-24C79DAA77FF}" presName="parentText" presStyleLbl="node1" presStyleIdx="0" presStyleCnt="1" custLinFactNeighborX="211" custLinFactNeighborY="-20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53BBF4-6213-443B-B044-8AA7E260B428}" srcId="{7C91E50D-98FB-409F-BCD2-02F3DEAAB04F}" destId="{2A1FD47C-3990-4282-971B-24C79DAA77FF}" srcOrd="0" destOrd="0" parTransId="{470CD6FA-5508-4565-A998-A204BEEBF4A6}" sibTransId="{8905CDB9-7149-4C38-AFD7-6052E440D30A}"/>
    <dgm:cxn modelId="{054CE5E7-04AB-4DC2-91B1-A82205B49E21}" type="presOf" srcId="{2A1FD47C-3990-4282-971B-24C79DAA77FF}" destId="{A06629C2-3EEB-4420-8B44-80958009F48A}" srcOrd="0" destOrd="0" presId="urn:microsoft.com/office/officeart/2005/8/layout/vList2"/>
    <dgm:cxn modelId="{1CD7BC91-FDA0-4A30-BA7D-9CAA87992826}" type="presOf" srcId="{7C91E50D-98FB-409F-BCD2-02F3DEAAB04F}" destId="{28ED966C-430C-44D1-B342-386437E006FF}" srcOrd="0" destOrd="0" presId="urn:microsoft.com/office/officeart/2005/8/layout/vList2"/>
    <dgm:cxn modelId="{B55E03AF-80AD-447E-8785-2DFE29F25844}" type="presParOf" srcId="{28ED966C-430C-44D1-B342-386437E006FF}" destId="{A06629C2-3EEB-4420-8B44-80958009F48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A234E9-EDDA-457C-9425-B255AD9A60FB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B8D1AF4-AEA6-483A-881D-BD56B7E00709}">
      <dgm:prSet custT="1"/>
      <dgm:spPr>
        <a:solidFill>
          <a:schemeClr val="bg1">
            <a:lumMod val="95000"/>
          </a:schemeClr>
        </a:solidFill>
      </dgm:spPr>
      <dgm:t>
        <a:bodyPr/>
        <a:lstStyle/>
        <a:p>
          <a:pPr algn="ctr" rtl="0"/>
          <a:r>
            <a:rPr lang="ru-RU" sz="1600" b="1" u="sng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сопроводительное письмо </a:t>
          </a:r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осуществлении уведомительной регистрации коллективного договора, соглашения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0465AE-AB42-423F-B026-F1A8E1BE901E}" type="parTrans" cxnId="{7D8B5F11-75D3-45BE-96CA-887C8AE30624}">
      <dgm:prSet/>
      <dgm:spPr/>
      <dgm:t>
        <a:bodyPr/>
        <a:lstStyle/>
        <a:p>
          <a:endParaRPr lang="ru-RU"/>
        </a:p>
      </dgm:t>
    </dgm:pt>
    <dgm:pt modelId="{1A806087-EB40-44FF-97F2-BD2CB94CB655}" type="sibTrans" cxnId="{7D8B5F11-75D3-45BE-96CA-887C8AE30624}">
      <dgm:prSet/>
      <dgm:spPr/>
      <dgm:t>
        <a:bodyPr/>
        <a:lstStyle/>
        <a:p>
          <a:endParaRPr lang="ru-RU"/>
        </a:p>
      </dgm:t>
    </dgm:pt>
    <dgm:pt modelId="{E6C573D5-405D-4260-BCB1-0680B6A126DF}">
      <dgm:prSet/>
      <dgm:spPr>
        <a:solidFill>
          <a:srgbClr val="D1E4FF"/>
        </a:solidFill>
      </dgm:spPr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Экземпляры коллективного договора 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пронумерованы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прошнурованы и не скреплены печатью организации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указанием на оборотной стороне последнего листа количества прошитых листов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CB15BE-3511-4802-9AE2-6024DF2AE05A}" type="parTrans" cxnId="{07F5EAF3-6FFC-4E48-8443-72FDDAB0B800}">
      <dgm:prSet/>
      <dgm:spPr/>
      <dgm:t>
        <a:bodyPr/>
        <a:lstStyle/>
        <a:p>
          <a:endParaRPr lang="ru-RU"/>
        </a:p>
      </dgm:t>
    </dgm:pt>
    <dgm:pt modelId="{B1AC0C99-588E-4EFF-866E-8C5973E3004D}" type="sibTrans" cxnId="{07F5EAF3-6FFC-4E48-8443-72FDDAB0B800}">
      <dgm:prSet/>
      <dgm:spPr/>
      <dgm:t>
        <a:bodyPr/>
        <a:lstStyle/>
        <a:p>
          <a:endParaRPr lang="ru-RU"/>
        </a:p>
      </dgm:t>
    </dgm:pt>
    <dgm:pt modelId="{1B34253A-6B1A-430E-8B40-260394CF8223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algn="ctr" rtl="0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титульном листе коллективного договора </a:t>
          </a:r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указываются дата принятия и срок его действия, не проставляются подлинные печати и подписи представителей сторон</a:t>
          </a:r>
          <a:endParaRPr lang="ru-RU" b="1" u="sng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7B28CC-ED0D-47B2-AFDE-D29585D0083B}" type="parTrans" cxnId="{19A228C8-4DD3-4531-AF1B-D959367DA7A1}">
      <dgm:prSet/>
      <dgm:spPr/>
      <dgm:t>
        <a:bodyPr/>
        <a:lstStyle/>
        <a:p>
          <a:endParaRPr lang="ru-RU"/>
        </a:p>
      </dgm:t>
    </dgm:pt>
    <dgm:pt modelId="{3F7E2F68-9B88-4FC2-ABD9-3E6A274C6681}" type="sibTrans" cxnId="{19A228C8-4DD3-4531-AF1B-D959367DA7A1}">
      <dgm:prSet/>
      <dgm:spPr/>
      <dgm:t>
        <a:bodyPr/>
        <a:lstStyle/>
        <a:p>
          <a:endParaRPr lang="ru-RU"/>
        </a:p>
      </dgm:t>
    </dgm:pt>
    <dgm:pt modelId="{78321D2C-EB2E-4822-B22A-2E8E37C77249}">
      <dgm:prSet/>
      <dgm:spPr>
        <a:solidFill>
          <a:srgbClr val="D1E4FF"/>
        </a:solidFill>
      </dgm:spPr>
      <dgm:t>
        <a:bodyPr/>
        <a:lstStyle/>
        <a:p>
          <a:pPr algn="ctr" rtl="0"/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выписка или копия решения общего собрания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(конференции) работников организации об утверждении коллективного договора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3AD9D61-21F2-482D-9472-5E4DDCDDBD98}" type="parTrans" cxnId="{06AFC0F9-901A-4095-B15E-6E988921A456}">
      <dgm:prSet/>
      <dgm:spPr/>
      <dgm:t>
        <a:bodyPr/>
        <a:lstStyle/>
        <a:p>
          <a:endParaRPr lang="ru-RU"/>
        </a:p>
      </dgm:t>
    </dgm:pt>
    <dgm:pt modelId="{7098FAC8-AF85-413A-BBB7-1E0A461113DF}" type="sibTrans" cxnId="{06AFC0F9-901A-4095-B15E-6E988921A456}">
      <dgm:prSet/>
      <dgm:spPr/>
      <dgm:t>
        <a:bodyPr/>
        <a:lstStyle/>
        <a:p>
          <a:endParaRPr lang="ru-RU"/>
        </a:p>
      </dgm:t>
    </dgm:pt>
    <dgm:pt modelId="{66093BA8-C6A5-4903-8443-1E52E24EC5F8}">
      <dgm:prSet/>
      <dgm:spPr>
        <a:solidFill>
          <a:schemeClr val="bg1">
            <a:lumMod val="95000"/>
          </a:schemeClr>
        </a:solidFill>
      </dgm:spPr>
      <dgm:t>
        <a:bodyPr/>
        <a:lstStyle/>
        <a:p>
          <a:pPr algn="ctr" rtl="0"/>
          <a:r>
            <a:rPr lang="ru-RU" b="1" u="sng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письмо-заключение соответствующего краевого отраслевого профсоюза </a:t>
          </a:r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(для организаций, в которых есть профсоюзная организация)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66E62C-F480-446C-8BBB-AAEB255542EB}" type="parTrans" cxnId="{2854F52A-5F9F-4BD3-B68D-23A0247AA96C}">
      <dgm:prSet/>
      <dgm:spPr/>
      <dgm:t>
        <a:bodyPr/>
        <a:lstStyle/>
        <a:p>
          <a:endParaRPr lang="ru-RU"/>
        </a:p>
      </dgm:t>
    </dgm:pt>
    <dgm:pt modelId="{9E51F2F6-6988-45D3-AAD8-F2F0D9957A7A}" type="sibTrans" cxnId="{2854F52A-5F9F-4BD3-B68D-23A0247AA96C}">
      <dgm:prSet/>
      <dgm:spPr/>
      <dgm:t>
        <a:bodyPr/>
        <a:lstStyle/>
        <a:p>
          <a:endParaRPr lang="ru-RU"/>
        </a:p>
      </dgm:t>
    </dgm:pt>
    <dgm:pt modelId="{B3DA67EF-EA56-4CC1-A92F-BAEFDB68CDC9}" type="pres">
      <dgm:prSet presAssocID="{1AA234E9-EDDA-457C-9425-B255AD9A60F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4906AC-9CDC-468D-8152-FBE1F1851169}" type="pres">
      <dgm:prSet presAssocID="{DB8D1AF4-AEA6-483A-881D-BD56B7E0070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30B64B-28DE-4622-BAB4-8D1D7D174C1A}" type="pres">
      <dgm:prSet presAssocID="{1A806087-EB40-44FF-97F2-BD2CB94CB655}" presName="spacer" presStyleCnt="0"/>
      <dgm:spPr/>
    </dgm:pt>
    <dgm:pt modelId="{C3162DE5-73D8-42A5-81F4-ADCF8C4D20DF}" type="pres">
      <dgm:prSet presAssocID="{E6C573D5-405D-4260-BCB1-0680B6A126D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9FB3E7-6569-4A86-9C87-BD83EF525EAB}" type="pres">
      <dgm:prSet presAssocID="{B1AC0C99-588E-4EFF-866E-8C5973E3004D}" presName="spacer" presStyleCnt="0"/>
      <dgm:spPr/>
    </dgm:pt>
    <dgm:pt modelId="{5BE29F93-83AF-4022-9689-08A2CC56EFAC}" type="pres">
      <dgm:prSet presAssocID="{1B34253A-6B1A-430E-8B40-260394CF822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73F5E1-9430-410D-9A3A-85AD761DDD23}" type="pres">
      <dgm:prSet presAssocID="{3F7E2F68-9B88-4FC2-ABD9-3E6A274C6681}" presName="spacer" presStyleCnt="0"/>
      <dgm:spPr/>
    </dgm:pt>
    <dgm:pt modelId="{7E7F1CB6-E9B5-4906-98A7-93C9824D4706}" type="pres">
      <dgm:prSet presAssocID="{78321D2C-EB2E-4822-B22A-2E8E37C7724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42592F-3764-4242-B6D1-4C4DBD34C239}" type="pres">
      <dgm:prSet presAssocID="{7098FAC8-AF85-413A-BBB7-1E0A461113DF}" presName="spacer" presStyleCnt="0"/>
      <dgm:spPr/>
    </dgm:pt>
    <dgm:pt modelId="{97A33362-CEB7-41ED-91A6-159749B59639}" type="pres">
      <dgm:prSet presAssocID="{66093BA8-C6A5-4903-8443-1E52E24EC5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6AFC0F9-901A-4095-B15E-6E988921A456}" srcId="{1AA234E9-EDDA-457C-9425-B255AD9A60FB}" destId="{78321D2C-EB2E-4822-B22A-2E8E37C77249}" srcOrd="3" destOrd="0" parTransId="{43AD9D61-21F2-482D-9472-5E4DDCDDBD98}" sibTransId="{7098FAC8-AF85-413A-BBB7-1E0A461113DF}"/>
    <dgm:cxn modelId="{A374116A-ECD7-4049-9A0C-13E9B4273BE0}" type="presOf" srcId="{1B34253A-6B1A-430E-8B40-260394CF8223}" destId="{5BE29F93-83AF-4022-9689-08A2CC56EFAC}" srcOrd="0" destOrd="0" presId="urn:microsoft.com/office/officeart/2005/8/layout/vList2"/>
    <dgm:cxn modelId="{19A228C8-4DD3-4531-AF1B-D959367DA7A1}" srcId="{1AA234E9-EDDA-457C-9425-B255AD9A60FB}" destId="{1B34253A-6B1A-430E-8B40-260394CF8223}" srcOrd="2" destOrd="0" parTransId="{FA7B28CC-ED0D-47B2-AFDE-D29585D0083B}" sibTransId="{3F7E2F68-9B88-4FC2-ABD9-3E6A274C6681}"/>
    <dgm:cxn modelId="{07F5EAF3-6FFC-4E48-8443-72FDDAB0B800}" srcId="{1AA234E9-EDDA-457C-9425-B255AD9A60FB}" destId="{E6C573D5-405D-4260-BCB1-0680B6A126DF}" srcOrd="1" destOrd="0" parTransId="{D0CB15BE-3511-4802-9AE2-6024DF2AE05A}" sibTransId="{B1AC0C99-588E-4EFF-866E-8C5973E3004D}"/>
    <dgm:cxn modelId="{EA47B7D0-0BC6-417B-A4A0-D9C5959A76B2}" type="presOf" srcId="{66093BA8-C6A5-4903-8443-1E52E24EC5F8}" destId="{97A33362-CEB7-41ED-91A6-159749B59639}" srcOrd="0" destOrd="0" presId="urn:microsoft.com/office/officeart/2005/8/layout/vList2"/>
    <dgm:cxn modelId="{10CC6F70-DE6B-41E9-8700-41738DE3C226}" type="presOf" srcId="{DB8D1AF4-AEA6-483A-881D-BD56B7E00709}" destId="{C84906AC-9CDC-468D-8152-FBE1F1851169}" srcOrd="0" destOrd="0" presId="urn:microsoft.com/office/officeart/2005/8/layout/vList2"/>
    <dgm:cxn modelId="{7D8B5F11-75D3-45BE-96CA-887C8AE30624}" srcId="{1AA234E9-EDDA-457C-9425-B255AD9A60FB}" destId="{DB8D1AF4-AEA6-483A-881D-BD56B7E00709}" srcOrd="0" destOrd="0" parTransId="{240465AE-AB42-423F-B026-F1A8E1BE901E}" sibTransId="{1A806087-EB40-44FF-97F2-BD2CB94CB655}"/>
    <dgm:cxn modelId="{0577FC0A-BEBA-429E-9C90-C86FB6EFC022}" type="presOf" srcId="{1AA234E9-EDDA-457C-9425-B255AD9A60FB}" destId="{B3DA67EF-EA56-4CC1-A92F-BAEFDB68CDC9}" srcOrd="0" destOrd="0" presId="urn:microsoft.com/office/officeart/2005/8/layout/vList2"/>
    <dgm:cxn modelId="{EFEEA69F-523D-4666-AF6D-F111CCDABBD9}" type="presOf" srcId="{E6C573D5-405D-4260-BCB1-0680B6A126DF}" destId="{C3162DE5-73D8-42A5-81F4-ADCF8C4D20DF}" srcOrd="0" destOrd="0" presId="urn:microsoft.com/office/officeart/2005/8/layout/vList2"/>
    <dgm:cxn modelId="{635F2630-C2D7-4A83-886C-78AFA1D1BE4A}" type="presOf" srcId="{78321D2C-EB2E-4822-B22A-2E8E37C77249}" destId="{7E7F1CB6-E9B5-4906-98A7-93C9824D4706}" srcOrd="0" destOrd="0" presId="urn:microsoft.com/office/officeart/2005/8/layout/vList2"/>
    <dgm:cxn modelId="{2854F52A-5F9F-4BD3-B68D-23A0247AA96C}" srcId="{1AA234E9-EDDA-457C-9425-B255AD9A60FB}" destId="{66093BA8-C6A5-4903-8443-1E52E24EC5F8}" srcOrd="4" destOrd="0" parTransId="{7E66E62C-F480-446C-8BBB-AAEB255542EB}" sibTransId="{9E51F2F6-6988-45D3-AAD8-F2F0D9957A7A}"/>
    <dgm:cxn modelId="{F685408A-E1C7-494F-82A0-5A7C67077A51}" type="presParOf" srcId="{B3DA67EF-EA56-4CC1-A92F-BAEFDB68CDC9}" destId="{C84906AC-9CDC-468D-8152-FBE1F1851169}" srcOrd="0" destOrd="0" presId="urn:microsoft.com/office/officeart/2005/8/layout/vList2"/>
    <dgm:cxn modelId="{00CBFD50-8A61-4B20-92BC-0EFF11FE3189}" type="presParOf" srcId="{B3DA67EF-EA56-4CC1-A92F-BAEFDB68CDC9}" destId="{9A30B64B-28DE-4622-BAB4-8D1D7D174C1A}" srcOrd="1" destOrd="0" presId="urn:microsoft.com/office/officeart/2005/8/layout/vList2"/>
    <dgm:cxn modelId="{49B4FA70-D2DD-4227-8065-39A4FBEF3FC0}" type="presParOf" srcId="{B3DA67EF-EA56-4CC1-A92F-BAEFDB68CDC9}" destId="{C3162DE5-73D8-42A5-81F4-ADCF8C4D20DF}" srcOrd="2" destOrd="0" presId="urn:microsoft.com/office/officeart/2005/8/layout/vList2"/>
    <dgm:cxn modelId="{7A5E9E3C-313B-428E-89AD-8F5C1CF83A50}" type="presParOf" srcId="{B3DA67EF-EA56-4CC1-A92F-BAEFDB68CDC9}" destId="{329FB3E7-6569-4A86-9C87-BD83EF525EAB}" srcOrd="3" destOrd="0" presId="urn:microsoft.com/office/officeart/2005/8/layout/vList2"/>
    <dgm:cxn modelId="{48C89900-2ACC-46AF-A181-DDED03D96548}" type="presParOf" srcId="{B3DA67EF-EA56-4CC1-A92F-BAEFDB68CDC9}" destId="{5BE29F93-83AF-4022-9689-08A2CC56EFAC}" srcOrd="4" destOrd="0" presId="urn:microsoft.com/office/officeart/2005/8/layout/vList2"/>
    <dgm:cxn modelId="{9FD1DD57-3E5C-4E32-BEC5-AA2C6DFA3605}" type="presParOf" srcId="{B3DA67EF-EA56-4CC1-A92F-BAEFDB68CDC9}" destId="{5273F5E1-9430-410D-9A3A-85AD761DDD23}" srcOrd="5" destOrd="0" presId="urn:microsoft.com/office/officeart/2005/8/layout/vList2"/>
    <dgm:cxn modelId="{4E792398-48DF-412D-829E-BF70F1FC1DAD}" type="presParOf" srcId="{B3DA67EF-EA56-4CC1-A92F-BAEFDB68CDC9}" destId="{7E7F1CB6-E9B5-4906-98A7-93C9824D4706}" srcOrd="6" destOrd="0" presId="urn:microsoft.com/office/officeart/2005/8/layout/vList2"/>
    <dgm:cxn modelId="{EEA0C40D-B055-4D06-A0EA-E10874C8B336}" type="presParOf" srcId="{B3DA67EF-EA56-4CC1-A92F-BAEFDB68CDC9}" destId="{F942592F-3764-4242-B6D1-4C4DBD34C239}" srcOrd="7" destOrd="0" presId="urn:microsoft.com/office/officeart/2005/8/layout/vList2"/>
    <dgm:cxn modelId="{476A592C-2499-4AA0-8A21-C8D9C01313FC}" type="presParOf" srcId="{B3DA67EF-EA56-4CC1-A92F-BAEFDB68CDC9}" destId="{97A33362-CEB7-41ED-91A6-159749B59639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6DC7EB-4466-4B08-9641-8990C8301639}">
      <dsp:nvSpPr>
        <dsp:cNvPr id="0" name=""/>
        <dsp:cNvSpPr/>
      </dsp:nvSpPr>
      <dsp:spPr>
        <a:xfrm>
          <a:off x="151709" y="2599008"/>
          <a:ext cx="2266541" cy="74692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314 КД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где есть профсоюзная организация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51709" y="2599008"/>
        <a:ext cx="2266541" cy="746928"/>
      </dsp:txXfrm>
    </dsp:sp>
    <dsp:sp modelId="{CC6837D5-908D-4FFB-A375-37F081393152}">
      <dsp:nvSpPr>
        <dsp:cNvPr id="0" name=""/>
        <dsp:cNvSpPr/>
      </dsp:nvSpPr>
      <dsp:spPr>
        <a:xfrm>
          <a:off x="149133" y="2371838"/>
          <a:ext cx="180293" cy="180293"/>
        </a:xfrm>
        <a:prstGeom prst="ellipse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5097F94-1FA0-44F8-B51C-1802052FF63A}">
      <dsp:nvSpPr>
        <dsp:cNvPr id="0" name=""/>
        <dsp:cNvSpPr/>
      </dsp:nvSpPr>
      <dsp:spPr>
        <a:xfrm>
          <a:off x="275338" y="2119428"/>
          <a:ext cx="180293" cy="180293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7FD25FA-6C9E-4098-8955-188FFC46D1AE}">
      <dsp:nvSpPr>
        <dsp:cNvPr id="0" name=""/>
        <dsp:cNvSpPr/>
      </dsp:nvSpPr>
      <dsp:spPr>
        <a:xfrm>
          <a:off x="578230" y="2169910"/>
          <a:ext cx="283317" cy="283317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74408D4-7D16-4182-A221-DE4A8E614FE6}">
      <dsp:nvSpPr>
        <dsp:cNvPr id="0" name=""/>
        <dsp:cNvSpPr/>
      </dsp:nvSpPr>
      <dsp:spPr>
        <a:xfrm>
          <a:off x="830641" y="1892259"/>
          <a:ext cx="180293" cy="18029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044796-72B6-4E8B-9036-4FDBF7F9D8CB}">
      <dsp:nvSpPr>
        <dsp:cNvPr id="0" name=""/>
        <dsp:cNvSpPr/>
      </dsp:nvSpPr>
      <dsp:spPr>
        <a:xfrm>
          <a:off x="1158774" y="1791295"/>
          <a:ext cx="180293" cy="180293"/>
        </a:xfrm>
        <a:prstGeom prst="ellipse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A02FC1D8-95BD-476A-89F2-5479CD824A76}">
      <dsp:nvSpPr>
        <dsp:cNvPr id="0" name=""/>
        <dsp:cNvSpPr/>
      </dsp:nvSpPr>
      <dsp:spPr>
        <a:xfrm>
          <a:off x="1562631" y="1967982"/>
          <a:ext cx="180293" cy="180293"/>
        </a:xfrm>
        <a:prstGeom prst="ellipse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21A2D94-0A30-4BE7-AAA1-6EF99ECEF0F3}">
      <dsp:nvSpPr>
        <dsp:cNvPr id="0" name=""/>
        <dsp:cNvSpPr/>
      </dsp:nvSpPr>
      <dsp:spPr>
        <a:xfrm>
          <a:off x="1815041" y="2094187"/>
          <a:ext cx="283317" cy="283317"/>
        </a:xfrm>
        <a:prstGeom prst="ellipse">
          <a:avLst/>
        </a:prstGeom>
        <a:solidFill>
          <a:schemeClr val="bg1">
            <a:lumMod val="6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277E390-8262-4C54-8ACC-B41EC98C6B85}">
      <dsp:nvSpPr>
        <dsp:cNvPr id="0" name=""/>
        <dsp:cNvSpPr/>
      </dsp:nvSpPr>
      <dsp:spPr>
        <a:xfrm>
          <a:off x="2168415" y="2371838"/>
          <a:ext cx="180293" cy="180293"/>
        </a:xfrm>
        <a:prstGeom prst="ellipse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DF6B306-F687-4DFD-9644-47DE077C7A24}">
      <dsp:nvSpPr>
        <dsp:cNvPr id="0" name=""/>
        <dsp:cNvSpPr/>
      </dsp:nvSpPr>
      <dsp:spPr>
        <a:xfrm>
          <a:off x="2319862" y="2649490"/>
          <a:ext cx="180293" cy="18029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B5D84BCB-8F08-477D-8EEA-F6BFB70BC7DE}">
      <dsp:nvSpPr>
        <dsp:cNvPr id="0" name=""/>
        <dsp:cNvSpPr/>
      </dsp:nvSpPr>
      <dsp:spPr>
        <a:xfrm>
          <a:off x="1007328" y="2119428"/>
          <a:ext cx="463610" cy="463610"/>
        </a:xfrm>
        <a:prstGeom prst="ellipse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CBD384B5-3B89-4917-8DA7-2B72D61FC54C}">
      <dsp:nvSpPr>
        <dsp:cNvPr id="0" name=""/>
        <dsp:cNvSpPr/>
      </dsp:nvSpPr>
      <dsp:spPr>
        <a:xfrm>
          <a:off x="22928" y="3078587"/>
          <a:ext cx="180293" cy="180293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ACB920-540A-4F0D-914F-B20901AAACAC}">
      <dsp:nvSpPr>
        <dsp:cNvPr id="0" name=""/>
        <dsp:cNvSpPr/>
      </dsp:nvSpPr>
      <dsp:spPr>
        <a:xfrm>
          <a:off x="174374" y="3305757"/>
          <a:ext cx="283317" cy="283317"/>
        </a:xfrm>
        <a:prstGeom prst="ellipse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1CB89950-6C74-45B3-916C-804089DD6F6A}">
      <dsp:nvSpPr>
        <dsp:cNvPr id="0" name=""/>
        <dsp:cNvSpPr/>
      </dsp:nvSpPr>
      <dsp:spPr>
        <a:xfrm>
          <a:off x="552989" y="3507685"/>
          <a:ext cx="412098" cy="412098"/>
        </a:xfrm>
        <a:prstGeom prst="ellipse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4CA39A64-30A3-45C0-BF1C-D1DBB8A6B8F2}">
      <dsp:nvSpPr>
        <dsp:cNvPr id="0" name=""/>
        <dsp:cNvSpPr/>
      </dsp:nvSpPr>
      <dsp:spPr>
        <a:xfrm>
          <a:off x="1083051" y="3835818"/>
          <a:ext cx="180293" cy="180293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05203659-A1C3-48F4-A5D8-05EC60549729}">
      <dsp:nvSpPr>
        <dsp:cNvPr id="0" name=""/>
        <dsp:cNvSpPr/>
      </dsp:nvSpPr>
      <dsp:spPr>
        <a:xfrm>
          <a:off x="1184015" y="3507685"/>
          <a:ext cx="283317" cy="283317"/>
        </a:xfrm>
        <a:prstGeom prst="ellipse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2043DA5-792A-46DA-994C-FAF6F7CAD9C3}">
      <dsp:nvSpPr>
        <dsp:cNvPr id="0" name=""/>
        <dsp:cNvSpPr/>
      </dsp:nvSpPr>
      <dsp:spPr>
        <a:xfrm>
          <a:off x="1436425" y="3861059"/>
          <a:ext cx="180293" cy="180293"/>
        </a:xfrm>
        <a:prstGeom prst="ellipse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3231AA3-3431-43B4-ADCE-F279B8C49E5F}">
      <dsp:nvSpPr>
        <dsp:cNvPr id="0" name=""/>
        <dsp:cNvSpPr/>
      </dsp:nvSpPr>
      <dsp:spPr>
        <a:xfrm>
          <a:off x="1663595" y="3457203"/>
          <a:ext cx="412098" cy="412098"/>
        </a:xfrm>
        <a:prstGeom prst="ellipse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D73C6C8-4E9F-417C-8A56-DAB3AD96008B}">
      <dsp:nvSpPr>
        <dsp:cNvPr id="0" name=""/>
        <dsp:cNvSpPr/>
      </dsp:nvSpPr>
      <dsp:spPr>
        <a:xfrm>
          <a:off x="2218897" y="3356239"/>
          <a:ext cx="283317" cy="283317"/>
        </a:xfrm>
        <a:prstGeom prst="ellipse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801109F-66F5-4CF0-A252-D4E053ADD330}">
      <dsp:nvSpPr>
        <dsp:cNvPr id="0" name=""/>
        <dsp:cNvSpPr/>
      </dsp:nvSpPr>
      <dsp:spPr>
        <a:xfrm>
          <a:off x="2502215" y="2169490"/>
          <a:ext cx="832063" cy="1588500"/>
        </a:xfrm>
        <a:prstGeom prst="chevron">
          <a:avLst>
            <a:gd name="adj" fmla="val 6231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63B63C34-3442-4326-901A-691755BABA49}">
      <dsp:nvSpPr>
        <dsp:cNvPr id="0" name=""/>
        <dsp:cNvSpPr/>
      </dsp:nvSpPr>
      <dsp:spPr>
        <a:xfrm>
          <a:off x="3334279" y="2170262"/>
          <a:ext cx="2269264" cy="15884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118 КД </a:t>
          </a: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нарушением срока предоставления на уведомительную регистрацию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334279" y="2170262"/>
        <a:ext cx="2269264" cy="1588485"/>
      </dsp:txXfrm>
    </dsp:sp>
    <dsp:sp modelId="{DDB12B6A-BD02-4BA6-8CC1-96141AE12BC0}">
      <dsp:nvSpPr>
        <dsp:cNvPr id="0" name=""/>
        <dsp:cNvSpPr/>
      </dsp:nvSpPr>
      <dsp:spPr>
        <a:xfrm>
          <a:off x="5603543" y="2169490"/>
          <a:ext cx="832063" cy="1588500"/>
        </a:xfrm>
        <a:prstGeom prst="chevron">
          <a:avLst>
            <a:gd name="adj" fmla="val 6231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7CC1FB84-DF05-4C21-ABA5-B281ACE97A58}">
      <dsp:nvSpPr>
        <dsp:cNvPr id="0" name=""/>
        <dsp:cNvSpPr/>
      </dsp:nvSpPr>
      <dsp:spPr>
        <a:xfrm>
          <a:off x="6526378" y="2038213"/>
          <a:ext cx="1928874" cy="1928874"/>
        </a:xfrm>
        <a:prstGeom prst="ellipse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Всего</a:t>
          </a:r>
          <a:r>
            <a:rPr lang="ru-RU" sz="2800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800" b="1" u="sng" kern="1200" baseline="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659 КД </a:t>
          </a:r>
          <a:endParaRPr lang="ru-RU" sz="28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08855" y="2320690"/>
        <a:ext cx="1363920" cy="13639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7138B5-1A18-4094-ABD8-7A4525B9E0BB}">
      <dsp:nvSpPr>
        <dsp:cNvPr id="0" name=""/>
        <dsp:cNvSpPr/>
      </dsp:nvSpPr>
      <dsp:spPr>
        <a:xfrm>
          <a:off x="0" y="6413"/>
          <a:ext cx="8712968" cy="1304465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128 Кодекса, работникам в случаях рождения ребенка, регистрации брака (самого работника), смерти близких родственников отпуск без сохранения заработной платы предоставляется </a:t>
          </a:r>
          <a:r>
            <a:rPr lang="ru-R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до 5 календарных дней (значит не менее 5 дней).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79" y="70092"/>
        <a:ext cx="8585610" cy="1177107"/>
      </dsp:txXfrm>
    </dsp:sp>
    <dsp:sp modelId="{ADC565E1-62B6-46FB-BEF4-C1633F1164DE}">
      <dsp:nvSpPr>
        <dsp:cNvPr id="0" name=""/>
        <dsp:cNvSpPr/>
      </dsp:nvSpPr>
      <dsp:spPr>
        <a:xfrm>
          <a:off x="0" y="1391518"/>
          <a:ext cx="8712968" cy="1304465"/>
        </a:xfrm>
        <a:prstGeom prst="roundRect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136 Кодекса, заработная плата выплачивается </a:t>
          </a:r>
          <a:r>
            <a:rPr lang="ru-R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реже чем каждые полмесяца. Конкретная дата выплаты заработной платы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устанавливается правилами внутреннего трудового распорядка, коллективным договором или трудовым договором не позднее 15 календарных дней со дня окончания периода, за который она начислена.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79" y="1455197"/>
        <a:ext cx="8585610" cy="1177107"/>
      </dsp:txXfrm>
    </dsp:sp>
    <dsp:sp modelId="{98CC23A7-397C-4F97-BBDF-19E96D32FAA2}">
      <dsp:nvSpPr>
        <dsp:cNvPr id="0" name=""/>
        <dsp:cNvSpPr/>
      </dsp:nvSpPr>
      <dsp:spPr>
        <a:xfrm>
          <a:off x="0" y="2776624"/>
          <a:ext cx="8712968" cy="1304465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Статья 236 Кодекса, при нарушении работодателем установленного срока выплаты заработной платы, работодатель обязан выплатить их с уплатой процентов в размере </a:t>
          </a:r>
          <a:r>
            <a:rPr lang="ru-R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ниже одной сто пятидесятой действующей в это время ключевой ставки Центрального банка РФ 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 не выплаченных в срок сумм, за каждый день задержки, начиная со следующего дня после установленного срока выплаты по день фактического расчета включительно.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79" y="2840303"/>
        <a:ext cx="8585610" cy="1177107"/>
      </dsp:txXfrm>
    </dsp:sp>
    <dsp:sp modelId="{DBD47D4E-43E1-4F35-99C9-E367DCB75266}">
      <dsp:nvSpPr>
        <dsp:cNvPr id="0" name=""/>
        <dsp:cNvSpPr/>
      </dsp:nvSpPr>
      <dsp:spPr>
        <a:xfrm>
          <a:off x="0" y="4161729"/>
          <a:ext cx="8712968" cy="1304465"/>
        </a:xfrm>
        <a:prstGeom prst="roundRect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Под «дежурством» понимается сверхурочная работа в соответствии со статьей 99 и 152 Кодекса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то есть работа, выполняемая работником по инициативе работодателя, за пределами, установленной для работника продолжительности рабочего времени.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3679" y="4225408"/>
        <a:ext cx="8585610" cy="117710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6629C2-3EEB-4420-8B44-80958009F48A}">
      <dsp:nvSpPr>
        <dsp:cNvPr id="0" name=""/>
        <dsp:cNvSpPr/>
      </dsp:nvSpPr>
      <dsp:spPr>
        <a:xfrm>
          <a:off x="0" y="58414"/>
          <a:ext cx="4906887" cy="4137119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соответствие с пунктом 4.5. Приказа «Об утверждении особенностей режима рабочего времени и времени отдыха педагогических и иных работников организаций, осуществляющих образовательную деятельность», утвержденного Министерством образования и науки Российской федерации от 11 мая 2016 года № 536, </a:t>
          </a:r>
          <a:r>
            <a:rPr lang="ru-RU" sz="1700" b="1" u="sng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работники из числа учебно-вспомогательного и обслуживающего персонала </a:t>
          </a:r>
          <a:r>
            <a:rPr lang="ru-RU" sz="17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организаций в период, не совпадающий с их отпуском, привлекаются для выполнения организационных и хозяйственных работ, не требующих специальных знаний и квалификации, в соответствии с законодательством Российской Федерации. </a:t>
          </a:r>
          <a:endParaRPr lang="ru-RU" sz="17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01958" y="260372"/>
        <a:ext cx="4502971" cy="37332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4906AC-9CDC-468D-8152-FBE1F1851169}">
      <dsp:nvSpPr>
        <dsp:cNvPr id="0" name=""/>
        <dsp:cNvSpPr/>
      </dsp:nvSpPr>
      <dsp:spPr>
        <a:xfrm>
          <a:off x="0" y="137127"/>
          <a:ext cx="8640960" cy="891009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сопроводительное письмо </a:t>
          </a: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об осуществлении уведомительной регистрации коллективного договора, соглашения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95" y="180622"/>
        <a:ext cx="8553970" cy="804019"/>
      </dsp:txXfrm>
    </dsp:sp>
    <dsp:sp modelId="{C3162DE5-73D8-42A5-81F4-ADCF8C4D20DF}">
      <dsp:nvSpPr>
        <dsp:cNvPr id="0" name=""/>
        <dsp:cNvSpPr/>
      </dsp:nvSpPr>
      <dsp:spPr>
        <a:xfrm>
          <a:off x="0" y="1077097"/>
          <a:ext cx="8640960" cy="891009"/>
        </a:xfrm>
        <a:prstGeom prst="roundRect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Экземпляры коллективного договора </a:t>
          </a:r>
          <a:r>
            <a:rPr lang="ru-RU" sz="17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пронумерованы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, </a:t>
          </a:r>
          <a:r>
            <a:rPr lang="ru-RU" sz="17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прошнурованы и не скреплены печатью организации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 указанием на оборотной стороне последнего листа количества прошитых листов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95" y="1120592"/>
        <a:ext cx="8553970" cy="804019"/>
      </dsp:txXfrm>
    </dsp:sp>
    <dsp:sp modelId="{5BE29F93-83AF-4022-9689-08A2CC56EFAC}">
      <dsp:nvSpPr>
        <dsp:cNvPr id="0" name=""/>
        <dsp:cNvSpPr/>
      </dsp:nvSpPr>
      <dsp:spPr>
        <a:xfrm>
          <a:off x="0" y="2017067"/>
          <a:ext cx="8640960" cy="891009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На титульном листе коллективного договора </a:t>
          </a:r>
          <a:r>
            <a:rPr lang="ru-RU" sz="17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не указываются дата принятия и срок его действия, не проставляются подлинные печати и подписи представителей сторон</a:t>
          </a:r>
          <a:endParaRPr lang="ru-RU" sz="1700" b="1" u="sng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95" y="2060562"/>
        <a:ext cx="8553970" cy="804019"/>
      </dsp:txXfrm>
    </dsp:sp>
    <dsp:sp modelId="{7E7F1CB6-E9B5-4906-98A7-93C9824D4706}">
      <dsp:nvSpPr>
        <dsp:cNvPr id="0" name=""/>
        <dsp:cNvSpPr/>
      </dsp:nvSpPr>
      <dsp:spPr>
        <a:xfrm>
          <a:off x="0" y="2957036"/>
          <a:ext cx="8640960" cy="891009"/>
        </a:xfrm>
        <a:prstGeom prst="roundRect">
          <a:avLst/>
        </a:prstGeom>
        <a:solidFill>
          <a:srgbClr val="D1E4FF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выписка или копия решения общего собрания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(конференции) работников организации об утверждении коллективного договора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95" y="3000531"/>
        <a:ext cx="8553970" cy="804019"/>
      </dsp:txXfrm>
    </dsp:sp>
    <dsp:sp modelId="{97A33362-CEB7-41ED-91A6-159749B59639}">
      <dsp:nvSpPr>
        <dsp:cNvPr id="0" name=""/>
        <dsp:cNvSpPr/>
      </dsp:nvSpPr>
      <dsp:spPr>
        <a:xfrm>
          <a:off x="0" y="3897006"/>
          <a:ext cx="8640960" cy="891009"/>
        </a:xfrm>
        <a:prstGeom prst="roundRect">
          <a:avLst/>
        </a:prstGeom>
        <a:solidFill>
          <a:schemeClr val="bg1">
            <a:lumMod val="9500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u="sng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Отсутствует письмо-заключение соответствующего краевого отраслевого профсоюза 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(для организаций, в которых есть профсоюзная организация)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495" y="3940501"/>
        <a:ext cx="8553970" cy="8040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RandomtoResultProcess">
  <dgm:title val=""/>
  <dgm:desc val=""/>
  <dgm:catLst>
    <dgm:cat type="process" pri="127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41" srcId="1" destId="11" srcOrd="0" destOrd="0"/>
        <dgm:cxn modelId="5" srcId="0" destId="2" srcOrd="0" destOrd="0"/>
        <dgm:cxn modelId="51" srcId="2" destId="2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Name0">
    <dgm:varLst>
      <dgm:dir/>
      <dgm:animOne val="branch"/>
      <dgm:animLvl val="lvl"/>
    </dgm:varLst>
    <dgm:choose name="Name1">
      <dgm:if name="Name2" func="var" arg="dir" op="equ" val="norm">
        <dgm:alg type="lin">
          <dgm:param type="fallback" val="2D"/>
          <dgm:param type="nodeVertAlign" val="t"/>
        </dgm:alg>
      </dgm:if>
      <dgm:else name="Name3">
        <dgm:alg type="lin">
          <dgm:param type="fallback" val="2D"/>
          <dgm:param type="nodeVertAlign" val="t"/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userH" refType="h" fact="2"/>
      <dgm:constr type="w" for="ch" forName="chaos" refType="userH" fact="0.681"/>
      <dgm:constr type="h" for="ch" forName="chaos" refType="userH"/>
      <dgm:constr type="w" for="ch" forName="middle" refType="userH" fact="0.6"/>
      <dgm:constr type="h" for="ch" forName="middle" refType="userH"/>
      <dgm:constr type="w" for="ch" forName="last" refType="userH" fact="0.6"/>
      <dgm:constr type="h" for="ch" forName="last" refType="userH"/>
      <dgm:constr type="w" for="ch" forName="chevronComposite1" refType="userH" fact="0.22"/>
      <dgm:constr type="h" for="ch" forName="chevronComposite1" refType="userH" fact="0.52"/>
      <dgm:constr type="w" for="ch" forName="chevronComposite2" refType="userH" fact="0.22"/>
      <dgm:constr type="h" for="ch" forName="chevronComposite2" refType="userH" fact="0.52"/>
      <dgm:constr type="w" for="ch" forName="overlap" refType="userH" fact="-0.04"/>
      <dgm:constr type="h" for="ch" forName="overlap" refType="userH" fact="0.06"/>
      <dgm:constr type="primFontSz" for="des" forName="parTx1" op="equ" val="65"/>
      <dgm:constr type="primFontSz" for="des" forName="parTxMid" refType="primFontSz" refFor="des" refForName="parTx1" op="equ"/>
      <dgm:constr type="primFontSz" for="des" forName="circleTx" refType="primFontSz" refFor="des" refForName="parTx1" op="equ"/>
      <dgm:constr type="primFontSz" for="des" forName="desTx1" op="equ" val="65"/>
      <dgm:constr type="primFontSz" for="des" forName="desTxMid" refType="primFontSz" refFor="des" refForName="desTx1" op="equ"/>
      <dgm:constr type="primFontSz" for="des" forName="desTxN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chaos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parTx1" refType="w" fact="0.5"/>
              <dgm:constr type="t" for="ch" forName="parTx1" refType="w" fact="0.32"/>
              <dgm:constr type="w" for="ch" forName="parTx1" refType="w" fact="0.88"/>
              <dgm:constr type="h" for="ch" forName="parTx1" refType="w" fact="0.29"/>
              <dgm:constr type="ctrX" for="ch" forName="desTx1" refType="w" fact="0.5"/>
              <dgm:constr type="b" for="ch" forName="desTx1" refType="h"/>
              <dgm:constr type="w" for="ch" forName="desTx1" refType="w" fact="0.88"/>
              <dgm:constr type="h" for="ch" forName="desTx1" refType="h" fact="0.37"/>
              <dgm:constr type="l" for="ch" forName="c1" refType="w" fact="0.05"/>
              <dgm:constr type="t" for="ch" forName="c1" refType="w" fact="0.23"/>
              <dgm:constr type="w" for="ch" forName="c1" refType="w" fact="0.07"/>
              <dgm:constr type="h" for="ch" forName="c1" refType="w" refFor="ch" refForName="c1"/>
              <dgm:constr type="l" for="ch" forName="c2" refType="w" fact="0.1"/>
              <dgm:constr type="t" for="ch" forName="c2" refType="w" fact="0.13"/>
              <dgm:constr type="w" for="ch" forName="c2" refType="w" fact="0.07"/>
              <dgm:constr type="h" for="ch" forName="c2" refType="w" refFor="ch" refForName="c2"/>
              <dgm:constr type="l" for="ch" forName="c3" refType="w" fact="0.22"/>
              <dgm:constr type="t" for="ch" forName="c3" refType="w" fact="0.15"/>
              <dgm:constr type="w" for="ch" forName="c3" refType="w" fact="0.11"/>
              <dgm:constr type="h" for="ch" forName="c3" refType="w" refFor="ch" refForName="c3"/>
              <dgm:constr type="l" for="ch" forName="c4" refType="w" fact="0.32"/>
              <dgm:constr type="t" for="ch" forName="c4" refType="w" fact="0.04"/>
              <dgm:constr type="w" for="ch" forName="c4" refType="w" fact="0.07"/>
              <dgm:constr type="h" for="ch" forName="c4" refType="w" refFor="ch" refForName="c4"/>
              <dgm:constr type="l" for="ch" forName="c5" refType="w" fact="0.45"/>
              <dgm:constr type="t" for="ch" forName="c5" refType="w" fact="0"/>
              <dgm:constr type="w" for="ch" forName="c5" refType="w" fact="0.07"/>
              <dgm:constr type="h" for="ch" forName="c5" refType="w" refFor="ch" refForName="c5"/>
              <dgm:constr type="l" for="ch" forName="c6" refType="w" fact="0.61"/>
              <dgm:constr type="t" for="ch" forName="c6" refType="w" fact="0.07"/>
              <dgm:constr type="w" for="ch" forName="c6" refType="w" fact="0.07"/>
              <dgm:constr type="h" for="ch" forName="c6" refType="w" refFor="ch" refForName="c6"/>
              <dgm:constr type="l" for="ch" forName="c7" refType="w" fact="0.71"/>
              <dgm:constr type="t" for="ch" forName="c7" refType="w" fact="0.12"/>
              <dgm:constr type="w" for="ch" forName="c7" refType="w" fact="0.11"/>
              <dgm:constr type="h" for="ch" forName="c7" refType="w" refFor="ch" refForName="c7"/>
              <dgm:constr type="l" for="ch" forName="c8" refType="w" fact="0.85"/>
              <dgm:constr type="t" for="ch" forName="c8" refType="w" fact="0.23"/>
              <dgm:constr type="w" for="ch" forName="c8" refType="w" fact="0.07"/>
              <dgm:constr type="h" for="ch" forName="c8" refType="w" refFor="ch" refForName="c8"/>
              <dgm:constr type="l" for="ch" forName="c9" refType="w" fact="0.91"/>
              <dgm:constr type="t" for="ch" forName="c9" refType="w" fact="0.34"/>
              <dgm:constr type="w" for="ch" forName="c9" refType="w" fact="0.07"/>
              <dgm:constr type="h" for="ch" forName="c9" refType="w" refFor="ch" refForName="c9"/>
              <dgm:constr type="l" for="ch" forName="c10" refType="w" fact="0.39"/>
              <dgm:constr type="t" for="ch" forName="c10" refType="w" fact="0.13"/>
              <dgm:constr type="w" for="ch" forName="c10" refType="w" fact="0.18"/>
              <dgm:constr type="h" for="ch" forName="c10" refType="w" refFor="ch" refForName="c10"/>
              <dgm:constr type="l" for="ch" forName="c11" refType="w" fact="0"/>
              <dgm:constr type="t" for="ch" forName="c11" refType="w" fact="0.51"/>
              <dgm:constr type="w" for="ch" forName="c11" refType="w" fact="0.07"/>
              <dgm:constr type="h" for="ch" forName="c11" refType="w" refFor="ch" refForName="c11"/>
              <dgm:constr type="l" for="ch" forName="c12" refType="w" fact="0.06"/>
              <dgm:constr type="t" for="ch" forName="c12" refType="w" fact="0.6"/>
              <dgm:constr type="w" for="ch" forName="c12" refType="w" fact="0.11"/>
              <dgm:constr type="h" for="ch" forName="c12" refType="w" refFor="ch" refForName="c12"/>
              <dgm:constr type="l" for="ch" forName="c13" refType="w" fact="0.21"/>
              <dgm:constr type="t" for="ch" forName="c13" refType="w" fact="0.68"/>
              <dgm:constr type="w" for="ch" forName="c13" refType="w" fact="0.16"/>
              <dgm:constr type="h" for="ch" forName="c13" refType="w" refFor="ch" refForName="c13"/>
              <dgm:constr type="l" for="ch" forName="c14" refType="w" fact="0.42"/>
              <dgm:constr type="t" for="ch" forName="c14" refType="w" fact="0.81"/>
              <dgm:constr type="w" for="ch" forName="c14" refType="w" fact="0.07"/>
              <dgm:constr type="h" for="ch" forName="c14" refType="w" refFor="ch" refForName="c14"/>
              <dgm:constr type="l" for="ch" forName="c15" refType="w" fact="0.46"/>
              <dgm:constr type="t" for="ch" forName="c15" refType="w" fact="0.68"/>
              <dgm:constr type="w" for="ch" forName="c15" refType="w" fact="0.11"/>
              <dgm:constr type="h" for="ch" forName="c15" refType="w" refFor="ch" refForName="c15"/>
              <dgm:constr type="l" for="ch" forName="c16" refType="w" fact="0.56"/>
              <dgm:constr type="t" for="ch" forName="c16" refType="w" fact="0.82"/>
              <dgm:constr type="w" for="ch" forName="c16" refType="w" fact="0.07"/>
              <dgm:constr type="h" for="ch" forName="c16" refType="w" refFor="ch" refForName="c16"/>
              <dgm:constr type="l" for="ch" forName="c17" refType="w" fact="0.65"/>
              <dgm:constr type="t" for="ch" forName="c17" refType="w" fact="0.66"/>
              <dgm:constr type="w" for="ch" forName="c17" refType="w" fact="0.16"/>
              <dgm:constr type="h" for="ch" forName="c17" refType="w" refFor="ch" refForName="c17"/>
              <dgm:constr type="l" for="ch" forName="c18" refType="w" fact="0.87"/>
              <dgm:constr type="t" for="ch" forName="c18" refType="w" fact="0.62"/>
              <dgm:constr type="w" for="ch" forName="c18" refType="w" fact="0.11"/>
              <dgm:constr type="h" for="ch" forName="c18" refType="w" refFor="ch" refForName="c18"/>
            </dgm:constrLst>
            <dgm:layoutNode name="parTx1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7">
              <dgm:if name="Name8" axis="ch" ptType="node" func="cnt" op="gte" val="1">
                <dgm:layoutNode name="desTx1" styleLbl="revTx">
                  <dgm:varLst>
                    <dgm:bulletEnabled val="1"/>
                  </dgm:varLst>
                  <dgm:choose name="Name9">
                    <dgm:if name="Name10" axis="ch" ptType="node" func="cnt" op="equ" val="1">
                      <dgm:alg type="tx">
                        <dgm:param type="shpTxLTRAlignCh" val="l"/>
                      </dgm:alg>
                    </dgm:if>
                    <dgm:else name="Name11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2"/>
            </dgm:choose>
            <dgm:layoutNode name="c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9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0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1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2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3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4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5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6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7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  <dgm:layoutNode name="c18" styleLbl="node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layoutNode>
        </dgm:if>
        <dgm:if name="Name13" axis="self" ptType="node" func="revPos" op="equ" val="1">
          <dgm:layoutNode name="last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ctrX" for="ch" forName="circleTx" refType="w" fact="0.5"/>
              <dgm:constr type="t" for="ch" forName="circleTx" refType="w" fact="0.117"/>
              <dgm:constr type="w" for="ch" forName="circleTx" refType="h" refFor="ch" refForName="circleTx"/>
              <dgm:constr type="h" for="ch" forName="circleTx" refType="w" fact="0.85"/>
              <dgm:constr type="l" for="ch" forName="desTxN"/>
              <dgm:constr type="b" for="ch" forName="desTxN" refType="h"/>
              <dgm:constr type="w" for="ch" forName="desTxN" refType="w"/>
              <dgm:constr type="h" for="ch" forName="desTxN" refType="h" fact="0.37"/>
              <dgm:constr type="ctrX" for="ch" forName="spN" refType="w" fact="0.5"/>
              <dgm:constr type="t" for="ch" forName="spN"/>
              <dgm:constr type="w" for="ch" forName="spN" refType="w" fact="0.93"/>
              <dgm:constr type="h" for="ch" forName="spN" refType="h" fact="0.01"/>
            </dgm:constrLst>
            <dgm:layoutNode name="circleTx" styleLbl="node1">
              <dgm:alg type="tx"/>
              <dgm:shape xmlns:r="http://schemas.openxmlformats.org/officeDocument/2006/relationships" type="ellipse" r:blip="">
                <dgm:adjLst/>
              </dgm:shape>
              <dgm:presOf axis="self" ptType="node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  <dgm:choose name="Name14">
              <dgm:if name="Name15" axis="ch" ptType="node" func="cnt" op="gte" val="1">
                <dgm:layoutNode name="desTxN" styleLbl="revTx">
                  <dgm:varLst>
                    <dgm:bulletEnabled val="1"/>
                  </dgm:varLst>
                  <dgm:choose name="Name16">
                    <dgm:if name="Name17" axis="ch" ptType="node" func="cnt" op="equ" val="1">
                      <dgm:alg type="tx">
                        <dgm:param type="shpTxLTRAlignCh" val="l"/>
                      </dgm:alg>
                    </dgm:if>
                    <dgm:else name="Name18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  <dgm:layoutNode name="spN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if>
        <dgm:else name="Name20">
          <dgm:layoutNode name="middl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l" for="ch" forName="parTxMid"/>
              <dgm:constr type="t" for="ch" forName="parTxMid" refType="w" fact="0.167"/>
              <dgm:constr type="w" for="ch" forName="parTxMid" refType="w"/>
              <dgm:constr type="h" for="ch" forName="parTxMid" refType="w" fact="0.7"/>
              <dgm:constr type="l" for="ch" forName="desTxMid"/>
              <dgm:constr type="b" for="ch" forName="desTxMid" refType="h"/>
              <dgm:constr type="w" for="ch" forName="desTxMid" refType="w"/>
              <dgm:constr type="h" for="ch" forName="desTxMid" refType="h" fact="0.37"/>
              <dgm:constr type="ctrX" for="ch" forName="spMid" refType="w" fact="0.5"/>
              <dgm:constr type="t" for="ch" forName="spMid"/>
              <dgm:constr type="w" for="ch" forName="spMid" refType="w" fact="0.01"/>
              <dgm:constr type="h" for="ch" forName="spMid" refType="h" fact="0.01"/>
            </dgm:constrLst>
            <dgm:layoutNode name="parTxMid" styleLbl="revTx">
              <dgm:alg type="tx"/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choose name="Name21">
              <dgm:if name="Name22" axis="ch" ptType="node" func="cnt" op="gte" val="1">
                <dgm:layoutNode name="desTxMid" styleLbl="revTx">
                  <dgm:varLst>
                    <dgm:bulletEnabled val="1"/>
                  </dgm:varLst>
                  <dgm:choose name="Name23">
                    <dgm:if name="Name24" axis="ch" ptType="node" func="cnt" op="equ" val="1">
                      <dgm:alg type="tx">
                        <dgm:param type="shpTxLTRAlignCh" val="l"/>
                      </dgm:alg>
                    </dgm:if>
                    <dgm:else name="Name25">
                      <dgm:alg type="tx">
                        <dgm:param type="shpTxLTRAlignCh" val="l"/>
                        <dgm:param type="stBulletLvl" val="1"/>
                      </dgm:alg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</dgm:if>
              <dgm:else name="Name26"/>
            </dgm:choose>
            <dgm:layoutNode name="spMid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layoutNode>
        </dgm:else>
      </dgm:choose>
      <dgm:forEach name="Name27" axis="followSib" ptType="sibTrans" cnt="1">
        <dgm:layoutNode name="chevronComposite1" styleLbl="alignImgPlace1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chevron1"/>
            <dgm:constr type="t" for="ch" forName="chevron1" refType="h" fact="0.1923"/>
            <dgm:constr type="w" for="ch" forName="chevron1" refType="w"/>
            <dgm:constr type="b" for="ch" forName="chevron1" refType="h"/>
            <dgm:constr type="l" for="ch" forName="spChevron1"/>
            <dgm:constr type="t" for="ch" forName="spChevron1"/>
            <dgm:constr type="w" for="ch" forName="spChevron1" refType="w" fact="0.01"/>
            <dgm:constr type="h" for="ch" forName="spChevron1" refType="h" fact="0.01"/>
          </dgm:constrLst>
          <dgm:layoutNode name="chevron1">
            <dgm:alg type="sp"/>
            <dgm:choose name="Name28">
              <dgm:if name="Name29" func="var" arg="dir" op="equ" val="norm">
                <dgm:shape xmlns:r="http://schemas.openxmlformats.org/officeDocument/2006/relationships" type="chevron" r:blip="">
                  <dgm:adjLst>
                    <dgm:adj idx="1" val="0.6231"/>
                  </dgm:adjLst>
                </dgm:shape>
              </dgm:if>
              <dgm:else name="Name30">
                <dgm:shape xmlns:r="http://schemas.openxmlformats.org/officeDocument/2006/relationships" rot="180" type="chevron" r:blip="">
                  <dgm:adjLst>
                    <dgm:adj idx="1" val="0.6231"/>
                  </dgm:adjLst>
                </dgm:shape>
              </dgm:else>
            </dgm:choose>
            <dgm:presOf/>
          </dgm:layoutNode>
          <dgm:layoutNode name="spChevron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  <dgm:choose name="Name31">
          <dgm:if name="Name32" axis="root ch" ptType="all node" func="cnt" op="equ" val="2">
            <dgm:layoutNode name="overlap">
              <dgm:alg type="sp"/>
              <dgm:shape xmlns:r="http://schemas.openxmlformats.org/officeDocument/2006/relationships" r:blip="">
                <dgm:adjLst/>
              </dgm:shape>
              <dgm:presOf/>
            </dgm:layoutNode>
            <dgm:layoutNode name="chevronComposite2" styleLbl="alignImgPlace1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l" for="ch" forName="chevron2"/>
                <dgm:constr type="t" for="ch" forName="chevron2" refType="h" fact="0.1923"/>
                <dgm:constr type="w" for="ch" forName="chevron2" refType="w"/>
                <dgm:constr type="b" for="ch" forName="chevron2" refType="h"/>
                <dgm:constr type="l" for="ch" forName="spChevron2"/>
                <dgm:constr type="t" for="ch" forName="spChevron2"/>
                <dgm:constr type="w" for="ch" forName="spChevron2" refType="w" fact="0.01"/>
                <dgm:constr type="h" for="ch" forName="spChevron2" refType="h" fact="0.01"/>
              </dgm:constrLst>
              <dgm:layoutNode name="chevron2">
                <dgm:alg type="sp"/>
                <dgm:choose name="Name33">
                  <dgm:if name="Name34" func="var" arg="dir" op="equ" val="norm">
                    <dgm:shape xmlns:r="http://schemas.openxmlformats.org/officeDocument/2006/relationships" type="chevron" r:blip="">
                      <dgm:adjLst>
                        <dgm:adj idx="1" val="0.6231"/>
                      </dgm:adjLst>
                    </dgm:shape>
                  </dgm:if>
                  <dgm:else name="Name35">
                    <dgm:shape xmlns:r="http://schemas.openxmlformats.org/officeDocument/2006/relationships" rot="180" type="chevron" r:blip="">
                      <dgm:adjLst>
                        <dgm:adj idx="1" val="0.6231"/>
                      </dgm:adjLst>
                    </dgm:shape>
                  </dgm:else>
                </dgm:choose>
                <dgm:presOf/>
              </dgm:layoutNode>
              <dgm:layoutNode name="spChevron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</dgm:layoutNode>
          </dgm:if>
          <dgm:else name="Name36"/>
        </dgm:choos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3C5888-0874-42B0-B462-F52BAF11F57F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FBB4A-B0F9-42A9-B2E1-4FC1B0421D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358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FBB4A-B0F9-42A9-B2E1-4FC1B0421DEC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961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1034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9403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530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7847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06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96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7686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8369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46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3874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5BB2-F967-42B4-A278-2C4BF45D7236}" type="datetimeFigureOut">
              <a:rPr lang="ru-RU" smtClean="0"/>
              <a:t>29.03.2019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AF363-5973-43D4-B509-3043DB490E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17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3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Уведомительная регистрация коллективных договоров, соглашений. Итоги 2018 года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3041" y="3573016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территориальных и отраслевых соглашений за 2018 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884" y="404664"/>
            <a:ext cx="551120" cy="1033349"/>
          </a:xfrm>
          <a:prstGeom prst="rect">
            <a:avLst/>
          </a:prstGeom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1167481" y="4941168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611560" y="5301208"/>
            <a:ext cx="7848872" cy="13925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Аверьянова Ольга Эдуардовна</a:t>
            </a:r>
          </a:p>
          <a:p>
            <a:pPr algn="l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Должность: главный специалист, Сектор развития системы социального партнерства Министерства промышленности, предпринимательства и торговли Пермского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39303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Коллективные договоры за 2018 год (далее КД)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8612589"/>
              </p:ext>
            </p:extLst>
          </p:nvPr>
        </p:nvGraphicFramePr>
        <p:xfrm>
          <a:off x="323528" y="908720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15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214610"/>
              </p:ext>
            </p:extLst>
          </p:nvPr>
        </p:nvGraphicFramePr>
        <p:xfrm>
          <a:off x="467544" y="176619"/>
          <a:ext cx="8280921" cy="42014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3363303"/>
                <a:gridCol w="1558544"/>
                <a:gridCol w="1679537"/>
                <a:gridCol w="1679537"/>
              </a:tblGrid>
              <a:tr h="933153">
                <a:tc rowSpan="2"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 rowSpan="2"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 на предприятиях</a:t>
                      </a: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(в организациях)</a:t>
                      </a:r>
                    </a:p>
                    <a:p>
                      <a:pPr algn="ctr">
                        <a:spcAft>
                          <a:spcPts val="2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формам собственности 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1666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государственная/муниципальная</a:t>
                      </a:r>
                      <a:endParaRPr lang="ru-RU" sz="1600" b="1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негосударственная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  <a:tr h="556921">
                <a:tc>
                  <a:txBody>
                    <a:bodyPr/>
                    <a:lstStyle/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КД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</a:t>
                      </a:r>
                    </a:p>
                    <a:p>
                      <a:pPr algn="just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659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535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124</a:t>
                      </a:r>
                      <a:endParaRPr lang="ru-RU" sz="16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81661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заключённых в отчётном году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450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379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71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  <a:tr h="599877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заключённых в предыдущие годы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  <a:tr h="900210">
                <a:tc>
                  <a:txBody>
                    <a:bodyPr/>
                    <a:lstStyle/>
                    <a:p>
                      <a:pPr marL="342900" lvl="0" indent="-342900" algn="just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КД,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действовавших в предыдущие годы и продлённых на новый срок в отчётном году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</a:tbl>
          </a:graphicData>
        </a:graphic>
      </p:graphicFrame>
      <p:pic>
        <p:nvPicPr>
          <p:cNvPr id="2050" name="Picture 2" descr="C:\Users\oeaverianova\Desktop\Fotolia_29282281_M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9250" y="4443031"/>
            <a:ext cx="2736304" cy="2273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987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предоставления КД на уведомительную регистрацию за период с 2016 по 2018 гг.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88225"/>
              </p:ext>
            </p:extLst>
          </p:nvPr>
        </p:nvGraphicFramePr>
        <p:xfrm>
          <a:off x="251520" y="1700808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65739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в КД в соответствии с Трудовым Кодексом РФ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8761734"/>
              </p:ext>
            </p:extLst>
          </p:nvPr>
        </p:nvGraphicFramePr>
        <p:xfrm>
          <a:off x="251520" y="980728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68390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ошибка в КД работников сферы образования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258783"/>
              </p:ext>
            </p:extLst>
          </p:nvPr>
        </p:nvGraphicFramePr>
        <p:xfrm>
          <a:off x="457200" y="1600201"/>
          <a:ext cx="4906888" cy="4421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C:\Users\oeaverianova\Desktop\blog-photo-from-full-to-view-f-573587b08e2a5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2132856"/>
            <a:ext cx="3198440" cy="319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51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 в соответствии с пунктом 2.9 Административного регламента по предоставлению государственной услуги по уведомительной регистрации коллективных договоров, соглашений, утвержденного Приказом Министерства промышленности, предпринимательства и торговли ПК от 16 мая 2014 года № СЭД-03-01-08-153: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4697090"/>
              </p:ext>
            </p:extLst>
          </p:nvPr>
        </p:nvGraphicFramePr>
        <p:xfrm>
          <a:off x="251520" y="1600200"/>
          <a:ext cx="8640960" cy="4925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618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и отраслевые соглашения за 2018 год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2063008"/>
              </p:ext>
            </p:extLst>
          </p:nvPr>
        </p:nvGraphicFramePr>
        <p:xfrm>
          <a:off x="395536" y="1268761"/>
          <a:ext cx="8424936" cy="2475514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5757110"/>
                <a:gridCol w="2667826"/>
              </a:tblGrid>
              <a:tr h="5142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62537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Количество территориальных соглашений, всего: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30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67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соглашений, заключённых в отчётном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1678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соглашений, заключённых в предыдущие годы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17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56525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соглашений, действовавших в предыдущие годы и продлённых на новый срок в отчётном году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3790023"/>
              </p:ext>
            </p:extLst>
          </p:nvPr>
        </p:nvGraphicFramePr>
        <p:xfrm>
          <a:off x="395536" y="3933056"/>
          <a:ext cx="8424936" cy="25922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5757110"/>
                <a:gridCol w="2667826"/>
              </a:tblGrid>
              <a:tr h="5748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  <a:tr h="6680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отраслевых соглашений, всего: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  <a:tr h="3837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соглашений, заключённых в отчётном году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  <a:tr h="383746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соглашений, заключённых в предыдущие годы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  <a:tr h="581902"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соглашений, действовавших в предыдущие годы и продлённых на новый срок в отчётном году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D1E4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759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41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640</Words>
  <Application>Microsoft Office PowerPoint</Application>
  <PresentationFormat>Экран (4:3)</PresentationFormat>
  <Paragraphs>80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Уведомительная регистрация коллективных договоров, соглашений. Итоги 2018 года</vt:lpstr>
      <vt:lpstr>Коллективные договоры за 2018 год (далее КД)</vt:lpstr>
      <vt:lpstr>Презентация PowerPoint</vt:lpstr>
      <vt:lpstr>Динамика предоставления КД на уведомительную регистрацию за период с 2016 по 2018 гг.</vt:lpstr>
      <vt:lpstr>Основные ошибки в КД в соответствии с Трудовым Кодексом РФ</vt:lpstr>
      <vt:lpstr>Основная ошибка в КД работников сферы образования</vt:lpstr>
      <vt:lpstr>Основные ошибки в соответствии с пунктом 2.9 Административного регламента по предоставлению государственной услуги по уведомительной регистрации коллективных договоров, соглашений, утвержденного Приказом Министерства промышленности, предпринимательства и торговли ПК от 16 мая 2014 года № СЭД-03-01-08-153: </vt:lpstr>
      <vt:lpstr>Территориальные и отраслевые соглашения за 2018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Уведомительная регистрация коллективных договоров, соглашений. Итоги 2018 года</dc:title>
  <dc:creator>Аверьянова Ольга Эдуардовна</dc:creator>
  <cp:lastModifiedBy>Щенникова Надежда Петровна</cp:lastModifiedBy>
  <cp:revision>18</cp:revision>
  <dcterms:created xsi:type="dcterms:W3CDTF">2019-03-15T09:08:25Z</dcterms:created>
  <dcterms:modified xsi:type="dcterms:W3CDTF">2019-03-29T05:56:27Z</dcterms:modified>
</cp:coreProperties>
</file>