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04" r:id="rId2"/>
    <p:sldId id="306" r:id="rId3"/>
    <p:sldId id="309" r:id="rId4"/>
    <p:sldId id="310" r:id="rId5"/>
    <p:sldId id="311" r:id="rId6"/>
    <p:sldId id="282" r:id="rId7"/>
    <p:sldId id="305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25" autoAdjust="0"/>
  </p:normalViewPr>
  <p:slideViewPr>
    <p:cSldViewPr>
      <p:cViewPr>
        <p:scale>
          <a:sx n="57" d="100"/>
          <a:sy n="57" d="100"/>
        </p:scale>
        <p:origin x="-1530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istomina\Desktop\2019%20&#1075;&#1086;&#1076;\&#1045;&#1044;%20&#1059;&#1055;&#1055;&#1063;%202018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istomina\Desktop\2019%20&#1075;&#1086;&#1076;\&#1045;&#1044;%20&#1059;&#1055;&#1055;&#1063;%202018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жалоб </a:t>
            </a:r>
          </a:p>
        </c:rich>
      </c:tx>
      <c:layout>
        <c:manualLayout>
          <c:xMode val="edge"/>
          <c:yMode val="edge"/>
          <c:x val="0.38171522309711292"/>
          <c:y val="0.12516530421351033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Лист3!$B$2</c:f>
              <c:numCache>
                <c:formatCode>General</c:formatCode>
                <c:ptCount val="1"/>
                <c:pt idx="0">
                  <c:v>326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Лист3!$B$3</c:f>
              <c:numCache>
                <c:formatCode>General</c:formatCode>
                <c:ptCount val="1"/>
                <c:pt idx="0">
                  <c:v>267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Лист3!$B$4</c:f>
              <c:numCache>
                <c:formatCode>General</c:formatCode>
                <c:ptCount val="1"/>
                <c:pt idx="0">
                  <c:v>398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768320"/>
        <c:axId val="69769856"/>
      </c:barChart>
      <c:catAx>
        <c:axId val="69768320"/>
        <c:scaling>
          <c:orientation val="minMax"/>
        </c:scaling>
        <c:delete val="1"/>
        <c:axPos val="l"/>
        <c:majorTickMark val="none"/>
        <c:minorTickMark val="none"/>
        <c:tickLblPos val="nextTo"/>
        <c:crossAx val="69769856"/>
        <c:crosses val="autoZero"/>
        <c:auto val="1"/>
        <c:lblAlgn val="ctr"/>
        <c:lblOffset val="100"/>
        <c:noMultiLvlLbl val="0"/>
      </c:catAx>
      <c:valAx>
        <c:axId val="6976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7683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666666666666666E-2"/>
          <c:y val="0.39928563492945229"/>
          <c:w val="0.14954024496937882"/>
          <c:h val="0.439863348516831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Тематика жалоб</a:t>
            </a:r>
          </a:p>
        </c:rich>
      </c:tx>
      <c:layout>
        <c:manualLayout>
          <c:xMode val="edge"/>
          <c:yMode val="edge"/>
          <c:x val="0.3840346675415573"/>
          <c:y val="0.1715379872633581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833333333333332E-2"/>
          <c:y val="0.18880796199954761"/>
          <c:w val="0.96944444444444444"/>
          <c:h val="0.64477719972856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Лист3!$F$2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Лист3!$E$3:$E$8</c:f>
              <c:strCache>
                <c:ptCount val="6"/>
                <c:pt idx="0">
                  <c:v>Пенсионное обеспечение</c:v>
                </c:pt>
                <c:pt idx="1">
                  <c:v>Социальные пособия</c:v>
                </c:pt>
                <c:pt idx="2">
                  <c:v>Медико-социальная экспертиза</c:v>
                </c:pt>
                <c:pt idx="3">
                  <c:v>Материальная помощь, другие льготы</c:v>
                </c:pt>
                <c:pt idx="4">
                  <c:v>Санаторно-курортное лечение и реабилитация</c:v>
                </c:pt>
                <c:pt idx="5">
                  <c:v>Присвоение статуса (инвалид)</c:v>
                </c:pt>
              </c:strCache>
            </c:strRef>
          </c:cat>
          <c:val>
            <c:numRef>
              <c:f>Лист3!$F$3:$F$8</c:f>
              <c:numCache>
                <c:formatCode>General</c:formatCode>
                <c:ptCount val="6"/>
                <c:pt idx="0">
                  <c:v>166</c:v>
                </c:pt>
                <c:pt idx="1">
                  <c:v>46</c:v>
                </c:pt>
                <c:pt idx="2">
                  <c:v>42</c:v>
                </c:pt>
                <c:pt idx="3">
                  <c:v>39</c:v>
                </c:pt>
                <c:pt idx="4">
                  <c:v>30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Лист3!$G$2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Лист3!$E$3:$E$8</c:f>
              <c:strCache>
                <c:ptCount val="6"/>
                <c:pt idx="0">
                  <c:v>Пенсионное обеспечение</c:v>
                </c:pt>
                <c:pt idx="1">
                  <c:v>Социальные пособия</c:v>
                </c:pt>
                <c:pt idx="2">
                  <c:v>Медико-социальная экспертиза</c:v>
                </c:pt>
                <c:pt idx="3">
                  <c:v>Материальная помощь, другие льготы</c:v>
                </c:pt>
                <c:pt idx="4">
                  <c:v>Санаторно-курортное лечение и реабилитация</c:v>
                </c:pt>
                <c:pt idx="5">
                  <c:v>Присвоение статуса (инвалид)</c:v>
                </c:pt>
              </c:strCache>
            </c:strRef>
          </c:cat>
          <c:val>
            <c:numRef>
              <c:f>Лист3!$G$3:$G$8</c:f>
              <c:numCache>
                <c:formatCode>General</c:formatCode>
                <c:ptCount val="6"/>
                <c:pt idx="0">
                  <c:v>60</c:v>
                </c:pt>
                <c:pt idx="1">
                  <c:v>39</c:v>
                </c:pt>
                <c:pt idx="2">
                  <c:v>48</c:v>
                </c:pt>
                <c:pt idx="3">
                  <c:v>30</c:v>
                </c:pt>
                <c:pt idx="4">
                  <c:v>17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191424"/>
        <c:axId val="75192960"/>
      </c:barChart>
      <c:catAx>
        <c:axId val="7519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75192960"/>
        <c:crosses val="autoZero"/>
        <c:auto val="1"/>
        <c:lblAlgn val="ctr"/>
        <c:lblOffset val="100"/>
        <c:noMultiLvlLbl val="0"/>
      </c:catAx>
      <c:valAx>
        <c:axId val="7519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519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77427821522313"/>
          <c:y val="0.25488623411710076"/>
          <c:w val="0.1262257217847769"/>
          <c:h val="0.201353929648217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26150798059476"/>
          <c:y val="2.2120049339247206E-3"/>
          <c:w val="0.75773849201940524"/>
          <c:h val="0.86229955930822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Пенсионное обеспечение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Пенсионное обеспечение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Пенсионное обеспечение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Пенсионное обеспечение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166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102507128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Пенсионное обеспечение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overlap val="-44"/>
        <c:axId val="74334208"/>
        <c:axId val="74335744"/>
      </c:barChart>
      <c:catAx>
        <c:axId val="7433420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 b="1" i="0" baseline="0"/>
            </a:pPr>
            <a:endParaRPr lang="ru-RU"/>
          </a:p>
        </c:txPr>
        <c:crossAx val="74335744"/>
        <c:crosses val="autoZero"/>
        <c:auto val="1"/>
        <c:lblAlgn val="ctr"/>
        <c:lblOffset val="100"/>
        <c:noMultiLvlLbl val="0"/>
      </c:catAx>
      <c:valAx>
        <c:axId val="743357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433420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25035123412213456"/>
          <c:y val="0.87119077225037678"/>
          <c:w val="0.69967746639262307"/>
          <c:h val="0.10393663524565647"/>
        </c:manualLayout>
      </c:layout>
      <c:overlay val="0"/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40A11-581F-4829-941B-EE0EE9467409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3A4580-BA95-433F-BF67-0B7BB05271A0}">
      <dgm:prSet phldrT="[Текст]" phldr="1"/>
      <dgm:spPr/>
      <dgm:t>
        <a:bodyPr/>
        <a:lstStyle/>
        <a:p>
          <a:endParaRPr lang="ru-RU" dirty="0"/>
        </a:p>
      </dgm:t>
    </dgm:pt>
    <dgm:pt modelId="{59A6B002-9E01-4D97-9A76-A513B8844CDD}" type="parTrans" cxnId="{718DF6DC-2086-4F97-A1A5-9237FEB3EE74}">
      <dgm:prSet/>
      <dgm:spPr/>
      <dgm:t>
        <a:bodyPr/>
        <a:lstStyle/>
        <a:p>
          <a:endParaRPr lang="ru-RU"/>
        </a:p>
      </dgm:t>
    </dgm:pt>
    <dgm:pt modelId="{A42913EB-B2C8-417D-9FA9-D392E5D43E91}" type="sibTrans" cxnId="{718DF6DC-2086-4F97-A1A5-9237FEB3EE74}">
      <dgm:prSet/>
      <dgm:spPr/>
      <dgm:t>
        <a:bodyPr/>
        <a:lstStyle/>
        <a:p>
          <a:endParaRPr lang="ru-RU"/>
        </a:p>
      </dgm:t>
    </dgm:pt>
    <dgm:pt modelId="{159756EB-47CE-45B4-A737-9FFE76C9A999}">
      <dgm:prSet phldrT="[Текст]" custT="1"/>
      <dgm:spPr/>
      <dgm:t>
        <a:bodyPr/>
        <a:lstStyle/>
        <a:p>
          <a:r>
            <a:rPr lang="ru-RU" sz="2600" dirty="0" smtClean="0"/>
            <a:t>Отсутствие у заявителя документов, подтверждающих трудовую деятельность</a:t>
          </a:r>
          <a:endParaRPr lang="ru-RU" sz="2600" dirty="0"/>
        </a:p>
      </dgm:t>
    </dgm:pt>
    <dgm:pt modelId="{6911EDD6-15F3-4F18-A6FB-AFF3F0DAA7F6}" type="parTrans" cxnId="{927E7626-B2C9-489C-8CCC-BC20274D9984}">
      <dgm:prSet/>
      <dgm:spPr/>
      <dgm:t>
        <a:bodyPr/>
        <a:lstStyle/>
        <a:p>
          <a:endParaRPr lang="ru-RU"/>
        </a:p>
      </dgm:t>
    </dgm:pt>
    <dgm:pt modelId="{112EFE7E-1DEE-45BE-89C3-37CB2A75D720}" type="sibTrans" cxnId="{927E7626-B2C9-489C-8CCC-BC20274D9984}">
      <dgm:prSet/>
      <dgm:spPr/>
      <dgm:t>
        <a:bodyPr/>
        <a:lstStyle/>
        <a:p>
          <a:endParaRPr lang="ru-RU"/>
        </a:p>
      </dgm:t>
    </dgm:pt>
    <dgm:pt modelId="{E4A122EF-1481-47A8-948E-E096F1D3DDEB}">
      <dgm:prSet phldrT="[Текст]" custT="1"/>
      <dgm:spPr/>
      <dgm:t>
        <a:bodyPr/>
        <a:lstStyle/>
        <a:p>
          <a:r>
            <a:rPr lang="ru-RU" sz="2600" dirty="0" smtClean="0"/>
            <a:t>Отсутствие документов в архивах, не сдали при ликвидации предприятия</a:t>
          </a:r>
          <a:endParaRPr lang="ru-RU" sz="2600" dirty="0"/>
        </a:p>
      </dgm:t>
    </dgm:pt>
    <dgm:pt modelId="{43D23F2E-4901-4A57-98BF-426F9948BF6D}" type="parTrans" cxnId="{FB63F39C-C003-4127-85FD-C0F670CA23D7}">
      <dgm:prSet/>
      <dgm:spPr/>
      <dgm:t>
        <a:bodyPr/>
        <a:lstStyle/>
        <a:p>
          <a:endParaRPr lang="ru-RU"/>
        </a:p>
      </dgm:t>
    </dgm:pt>
    <dgm:pt modelId="{B53933DC-BD6E-411D-A359-3F1838780F9C}" type="sibTrans" cxnId="{FB63F39C-C003-4127-85FD-C0F670CA23D7}">
      <dgm:prSet/>
      <dgm:spPr/>
      <dgm:t>
        <a:bodyPr/>
        <a:lstStyle/>
        <a:p>
          <a:endParaRPr lang="ru-RU"/>
        </a:p>
      </dgm:t>
    </dgm:pt>
    <dgm:pt modelId="{CC520190-AEA9-472F-9A0E-BAFB2340E2E1}">
      <dgm:prSet phldrT="[Текст]" phldr="1"/>
      <dgm:spPr/>
      <dgm:t>
        <a:bodyPr/>
        <a:lstStyle/>
        <a:p>
          <a:endParaRPr lang="ru-RU" dirty="0"/>
        </a:p>
      </dgm:t>
    </dgm:pt>
    <dgm:pt modelId="{315ED484-F4A0-49B8-850C-1BE441C3CB46}" type="parTrans" cxnId="{E29533FE-FB66-4E93-BEBA-A0819A7276FD}">
      <dgm:prSet/>
      <dgm:spPr/>
      <dgm:t>
        <a:bodyPr/>
        <a:lstStyle/>
        <a:p>
          <a:endParaRPr lang="ru-RU"/>
        </a:p>
      </dgm:t>
    </dgm:pt>
    <dgm:pt modelId="{A4BE5124-B365-4BE7-A8EF-C1CECD46C7AF}" type="sibTrans" cxnId="{E29533FE-FB66-4E93-BEBA-A0819A7276FD}">
      <dgm:prSet/>
      <dgm:spPr/>
      <dgm:t>
        <a:bodyPr/>
        <a:lstStyle/>
        <a:p>
          <a:endParaRPr lang="ru-RU"/>
        </a:p>
      </dgm:t>
    </dgm:pt>
    <dgm:pt modelId="{EE3F5E81-E027-4902-A7C9-8F7025CE2401}">
      <dgm:prSet phldrT="[Текст]" custT="1"/>
      <dgm:spPr/>
      <dgm:t>
        <a:bodyPr/>
        <a:lstStyle/>
        <a:p>
          <a:r>
            <a:rPr lang="ru-RU" sz="2600" dirty="0" smtClean="0"/>
            <a:t>Часть трудовой деятельности заявитель осуществлял на территории одной из бывших республик СССР</a:t>
          </a:r>
          <a:endParaRPr lang="ru-RU" sz="2600" dirty="0"/>
        </a:p>
      </dgm:t>
    </dgm:pt>
    <dgm:pt modelId="{02AB4523-4E6C-4E51-8EC4-54DFB9A245D4}" type="parTrans" cxnId="{9CB2379A-CCFA-4FD2-9C2E-F30D9B33099F}">
      <dgm:prSet/>
      <dgm:spPr/>
      <dgm:t>
        <a:bodyPr/>
        <a:lstStyle/>
        <a:p>
          <a:endParaRPr lang="ru-RU"/>
        </a:p>
      </dgm:t>
    </dgm:pt>
    <dgm:pt modelId="{4CA527E0-92FA-434A-8C92-BDC00B3580F4}" type="sibTrans" cxnId="{9CB2379A-CCFA-4FD2-9C2E-F30D9B33099F}">
      <dgm:prSet/>
      <dgm:spPr/>
      <dgm:t>
        <a:bodyPr/>
        <a:lstStyle/>
        <a:p>
          <a:endParaRPr lang="ru-RU"/>
        </a:p>
      </dgm:t>
    </dgm:pt>
    <dgm:pt modelId="{18F323D5-989B-48FA-87D4-9541A6F7788A}">
      <dgm:prSet phldrT="[Текст]" phldr="1"/>
      <dgm:spPr/>
      <dgm:t>
        <a:bodyPr/>
        <a:lstStyle/>
        <a:p>
          <a:endParaRPr lang="ru-RU" dirty="0"/>
        </a:p>
      </dgm:t>
    </dgm:pt>
    <dgm:pt modelId="{F4A0565A-B5DA-4AE4-B7FC-3B8FF1F7286F}" type="parTrans" cxnId="{943E2DFC-0A7D-4641-B28C-B9868011B754}">
      <dgm:prSet/>
      <dgm:spPr/>
      <dgm:t>
        <a:bodyPr/>
        <a:lstStyle/>
        <a:p>
          <a:endParaRPr lang="ru-RU"/>
        </a:p>
      </dgm:t>
    </dgm:pt>
    <dgm:pt modelId="{8D4BC8E0-1EE6-4B9B-AAC9-5102A87AFAF3}" type="sibTrans" cxnId="{943E2DFC-0A7D-4641-B28C-B9868011B754}">
      <dgm:prSet/>
      <dgm:spPr/>
      <dgm:t>
        <a:bodyPr/>
        <a:lstStyle/>
        <a:p>
          <a:endParaRPr lang="ru-RU"/>
        </a:p>
      </dgm:t>
    </dgm:pt>
    <dgm:pt modelId="{184C0EBD-13BE-4567-B8DA-D4912184A6AA}">
      <dgm:prSet phldrT="[Текст]"/>
      <dgm:spPr/>
      <dgm:t>
        <a:bodyPr/>
        <a:lstStyle/>
        <a:p>
          <a:r>
            <a:rPr lang="ru-RU" dirty="0" smtClean="0"/>
            <a:t>Отсутствие необходимого минимального стажа или количества баллов (индивидуальный пенсионный коэффициент - ИПК)</a:t>
          </a:r>
          <a:endParaRPr lang="ru-RU" dirty="0"/>
        </a:p>
      </dgm:t>
    </dgm:pt>
    <dgm:pt modelId="{1F6804F9-9F11-4613-94CC-E01AF3110242}" type="parTrans" cxnId="{C0C444A8-3795-4BC4-A5E3-F3184A37A007}">
      <dgm:prSet/>
      <dgm:spPr/>
      <dgm:t>
        <a:bodyPr/>
        <a:lstStyle/>
        <a:p>
          <a:endParaRPr lang="ru-RU"/>
        </a:p>
      </dgm:t>
    </dgm:pt>
    <dgm:pt modelId="{E315F2F0-F0D0-4D78-A554-E0C2E1B83FBD}" type="sibTrans" cxnId="{C0C444A8-3795-4BC4-A5E3-F3184A37A007}">
      <dgm:prSet/>
      <dgm:spPr/>
      <dgm:t>
        <a:bodyPr/>
        <a:lstStyle/>
        <a:p>
          <a:endParaRPr lang="ru-RU"/>
        </a:p>
      </dgm:t>
    </dgm:pt>
    <dgm:pt modelId="{2F98FC1C-C634-43E5-A1B3-1232AEE51877}" type="pres">
      <dgm:prSet presAssocID="{CF340A11-581F-4829-941B-EE0EE94674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820EC-AD45-4230-B4AE-8A6763B2E101}" type="pres">
      <dgm:prSet presAssocID="{4F3A4580-BA95-433F-BF67-0B7BB05271A0}" presName="linNode" presStyleCnt="0"/>
      <dgm:spPr/>
    </dgm:pt>
    <dgm:pt modelId="{FA634CE1-8925-4194-94BD-9261159E95EC}" type="pres">
      <dgm:prSet presAssocID="{4F3A4580-BA95-433F-BF67-0B7BB05271A0}" presName="parentText" presStyleLbl="node1" presStyleIdx="0" presStyleCnt="3" custFlipHor="1" custScaleX="12091" custLinFactNeighborX="-3245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A3C84-0B24-4922-9955-C0969A744DBF}" type="pres">
      <dgm:prSet presAssocID="{4F3A4580-BA95-433F-BF67-0B7BB05271A0}" presName="descendantText" presStyleLbl="alignAccFollowNode1" presStyleIdx="0" presStyleCnt="3" custScaleX="141587" custScaleY="115488" custLinFactNeighborX="11088" custLinFactNeighborY="-1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A8F00-6DE3-4613-9CEC-1C53753ED630}" type="pres">
      <dgm:prSet presAssocID="{A42913EB-B2C8-417D-9FA9-D392E5D43E91}" presName="sp" presStyleCnt="0"/>
      <dgm:spPr/>
    </dgm:pt>
    <dgm:pt modelId="{75D01C4C-74B9-4D90-AC29-30C123974435}" type="pres">
      <dgm:prSet presAssocID="{CC520190-AEA9-472F-9A0E-BAFB2340E2E1}" presName="linNode" presStyleCnt="0"/>
      <dgm:spPr/>
    </dgm:pt>
    <dgm:pt modelId="{397D2A29-7F9B-429F-A911-23216F05D155}" type="pres">
      <dgm:prSet presAssocID="{CC520190-AEA9-472F-9A0E-BAFB2340E2E1}" presName="parentText" presStyleLbl="node1" presStyleIdx="1" presStyleCnt="3" custScaleX="12091" custLinFactNeighborX="-4427" custLinFactNeighborY="-17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C59B1-FB41-4C53-8FB9-353BABCA425E}" type="pres">
      <dgm:prSet presAssocID="{CC520190-AEA9-472F-9A0E-BAFB2340E2E1}" presName="descendantText" presStyleLbl="alignAccFollowNode1" presStyleIdx="1" presStyleCnt="3" custScaleX="140890" custLinFactNeighborX="5754" custLinFactNeighborY="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24350-7226-49E3-B316-7F3E8AF18BCE}" type="pres">
      <dgm:prSet presAssocID="{A4BE5124-B365-4BE7-A8EF-C1CECD46C7AF}" presName="sp" presStyleCnt="0"/>
      <dgm:spPr/>
    </dgm:pt>
    <dgm:pt modelId="{0B13494B-4E32-418D-A19E-C743A8781FE2}" type="pres">
      <dgm:prSet presAssocID="{18F323D5-989B-48FA-87D4-9541A6F7788A}" presName="linNode" presStyleCnt="0"/>
      <dgm:spPr/>
    </dgm:pt>
    <dgm:pt modelId="{57B0AB78-A411-422D-A059-CF479036C30D}" type="pres">
      <dgm:prSet presAssocID="{18F323D5-989B-48FA-87D4-9541A6F7788A}" presName="parentText" presStyleLbl="node1" presStyleIdx="2" presStyleCnt="3" custFlipHor="1" custScaleX="12091" custLinFactNeighborX="-4476" custLinFactNeighborY="1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1AFB0-C21A-45CE-BBAD-DC68A4469EDF}" type="pres">
      <dgm:prSet presAssocID="{18F323D5-989B-48FA-87D4-9541A6F7788A}" presName="descendantText" presStyleLbl="alignAccFollowNode1" presStyleIdx="2" presStyleCnt="3" custScaleX="142517" custLinFactNeighborX="6228" custLinFactNeighborY="-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FD155-EF3D-426E-A39F-58F18C1FB268}" type="presOf" srcId="{4F3A4580-BA95-433F-BF67-0B7BB05271A0}" destId="{FA634CE1-8925-4194-94BD-9261159E95EC}" srcOrd="0" destOrd="0" presId="urn:microsoft.com/office/officeart/2005/8/layout/vList5"/>
    <dgm:cxn modelId="{943E2DFC-0A7D-4641-B28C-B9868011B754}" srcId="{CF340A11-581F-4829-941B-EE0EE9467409}" destId="{18F323D5-989B-48FA-87D4-9541A6F7788A}" srcOrd="2" destOrd="0" parTransId="{F4A0565A-B5DA-4AE4-B7FC-3B8FF1F7286F}" sibTransId="{8D4BC8E0-1EE6-4B9B-AAC9-5102A87AFAF3}"/>
    <dgm:cxn modelId="{6A6CBE46-3FEB-4884-AA8E-86EB3FFBDD4D}" type="presOf" srcId="{E4A122EF-1481-47A8-948E-E096F1D3DDEB}" destId="{CB3A3C84-0B24-4922-9955-C0969A744DBF}" srcOrd="0" destOrd="1" presId="urn:microsoft.com/office/officeart/2005/8/layout/vList5"/>
    <dgm:cxn modelId="{3AACC7B4-32CC-443C-89A6-C667D5DCBAB1}" type="presOf" srcId="{184C0EBD-13BE-4567-B8DA-D4912184A6AA}" destId="{E711AFB0-C21A-45CE-BBAD-DC68A4469EDF}" srcOrd="0" destOrd="0" presId="urn:microsoft.com/office/officeart/2005/8/layout/vList5"/>
    <dgm:cxn modelId="{74115052-A7FE-43E3-BC9D-6BE01B6C1E8B}" type="presOf" srcId="{CC520190-AEA9-472F-9A0E-BAFB2340E2E1}" destId="{397D2A29-7F9B-429F-A911-23216F05D155}" srcOrd="0" destOrd="0" presId="urn:microsoft.com/office/officeart/2005/8/layout/vList5"/>
    <dgm:cxn modelId="{C0C444A8-3795-4BC4-A5E3-F3184A37A007}" srcId="{18F323D5-989B-48FA-87D4-9541A6F7788A}" destId="{184C0EBD-13BE-4567-B8DA-D4912184A6AA}" srcOrd="0" destOrd="0" parTransId="{1F6804F9-9F11-4613-94CC-E01AF3110242}" sibTransId="{E315F2F0-F0D0-4D78-A554-E0C2E1B83FBD}"/>
    <dgm:cxn modelId="{E51222FA-6BAB-4C46-A721-52339CC2CCA9}" type="presOf" srcId="{18F323D5-989B-48FA-87D4-9541A6F7788A}" destId="{57B0AB78-A411-422D-A059-CF479036C30D}" srcOrd="0" destOrd="0" presId="urn:microsoft.com/office/officeart/2005/8/layout/vList5"/>
    <dgm:cxn modelId="{E29533FE-FB66-4E93-BEBA-A0819A7276FD}" srcId="{CF340A11-581F-4829-941B-EE0EE9467409}" destId="{CC520190-AEA9-472F-9A0E-BAFB2340E2E1}" srcOrd="1" destOrd="0" parTransId="{315ED484-F4A0-49B8-850C-1BE441C3CB46}" sibTransId="{A4BE5124-B365-4BE7-A8EF-C1CECD46C7AF}"/>
    <dgm:cxn modelId="{AA6DC353-6099-4A44-BFD6-571837689097}" type="presOf" srcId="{EE3F5E81-E027-4902-A7C9-8F7025CE2401}" destId="{354C59B1-FB41-4C53-8FB9-353BABCA425E}" srcOrd="0" destOrd="0" presId="urn:microsoft.com/office/officeart/2005/8/layout/vList5"/>
    <dgm:cxn modelId="{9CB2379A-CCFA-4FD2-9C2E-F30D9B33099F}" srcId="{CC520190-AEA9-472F-9A0E-BAFB2340E2E1}" destId="{EE3F5E81-E027-4902-A7C9-8F7025CE2401}" srcOrd="0" destOrd="0" parTransId="{02AB4523-4E6C-4E51-8EC4-54DFB9A245D4}" sibTransId="{4CA527E0-92FA-434A-8C92-BDC00B3580F4}"/>
    <dgm:cxn modelId="{718DF6DC-2086-4F97-A1A5-9237FEB3EE74}" srcId="{CF340A11-581F-4829-941B-EE0EE9467409}" destId="{4F3A4580-BA95-433F-BF67-0B7BB05271A0}" srcOrd="0" destOrd="0" parTransId="{59A6B002-9E01-4D97-9A76-A513B8844CDD}" sibTransId="{A42913EB-B2C8-417D-9FA9-D392E5D43E91}"/>
    <dgm:cxn modelId="{FB63F39C-C003-4127-85FD-C0F670CA23D7}" srcId="{4F3A4580-BA95-433F-BF67-0B7BB05271A0}" destId="{E4A122EF-1481-47A8-948E-E096F1D3DDEB}" srcOrd="1" destOrd="0" parTransId="{43D23F2E-4901-4A57-98BF-426F9948BF6D}" sibTransId="{B53933DC-BD6E-411D-A359-3F1838780F9C}"/>
    <dgm:cxn modelId="{FEB031D8-FCCC-4F71-83CD-081EB3B06110}" type="presOf" srcId="{CF340A11-581F-4829-941B-EE0EE9467409}" destId="{2F98FC1C-C634-43E5-A1B3-1232AEE51877}" srcOrd="0" destOrd="0" presId="urn:microsoft.com/office/officeart/2005/8/layout/vList5"/>
    <dgm:cxn modelId="{17055069-8D9C-4F63-8B54-795258AE4B81}" type="presOf" srcId="{159756EB-47CE-45B4-A737-9FFE76C9A999}" destId="{CB3A3C84-0B24-4922-9955-C0969A744DBF}" srcOrd="0" destOrd="0" presId="urn:microsoft.com/office/officeart/2005/8/layout/vList5"/>
    <dgm:cxn modelId="{927E7626-B2C9-489C-8CCC-BC20274D9984}" srcId="{4F3A4580-BA95-433F-BF67-0B7BB05271A0}" destId="{159756EB-47CE-45B4-A737-9FFE76C9A999}" srcOrd="0" destOrd="0" parTransId="{6911EDD6-15F3-4F18-A6FB-AFF3F0DAA7F6}" sibTransId="{112EFE7E-1DEE-45BE-89C3-37CB2A75D720}"/>
    <dgm:cxn modelId="{6D7C2062-0FA6-49E2-961C-492A696E5397}" type="presParOf" srcId="{2F98FC1C-C634-43E5-A1B3-1232AEE51877}" destId="{182820EC-AD45-4230-B4AE-8A6763B2E101}" srcOrd="0" destOrd="0" presId="urn:microsoft.com/office/officeart/2005/8/layout/vList5"/>
    <dgm:cxn modelId="{18A3B4CF-AD92-4AF0-A5E5-17DE31FE9356}" type="presParOf" srcId="{182820EC-AD45-4230-B4AE-8A6763B2E101}" destId="{FA634CE1-8925-4194-94BD-9261159E95EC}" srcOrd="0" destOrd="0" presId="urn:microsoft.com/office/officeart/2005/8/layout/vList5"/>
    <dgm:cxn modelId="{C7B0777F-FF47-4FC1-9624-2B1E31E2BC28}" type="presParOf" srcId="{182820EC-AD45-4230-B4AE-8A6763B2E101}" destId="{CB3A3C84-0B24-4922-9955-C0969A744DBF}" srcOrd="1" destOrd="0" presId="urn:microsoft.com/office/officeart/2005/8/layout/vList5"/>
    <dgm:cxn modelId="{DFB348AC-9421-4C83-A4AF-3736E4CA2AB2}" type="presParOf" srcId="{2F98FC1C-C634-43E5-A1B3-1232AEE51877}" destId="{37FA8F00-6DE3-4613-9CEC-1C53753ED630}" srcOrd="1" destOrd="0" presId="urn:microsoft.com/office/officeart/2005/8/layout/vList5"/>
    <dgm:cxn modelId="{63DD2FEB-9ED5-46EF-865E-0C3E557DDF9E}" type="presParOf" srcId="{2F98FC1C-C634-43E5-A1B3-1232AEE51877}" destId="{75D01C4C-74B9-4D90-AC29-30C123974435}" srcOrd="2" destOrd="0" presId="urn:microsoft.com/office/officeart/2005/8/layout/vList5"/>
    <dgm:cxn modelId="{85385583-D8E5-467C-9969-6D189E3E2E00}" type="presParOf" srcId="{75D01C4C-74B9-4D90-AC29-30C123974435}" destId="{397D2A29-7F9B-429F-A911-23216F05D155}" srcOrd="0" destOrd="0" presId="urn:microsoft.com/office/officeart/2005/8/layout/vList5"/>
    <dgm:cxn modelId="{FF4DBBA8-E02C-43BC-8C32-7F708AE4E84D}" type="presParOf" srcId="{75D01C4C-74B9-4D90-AC29-30C123974435}" destId="{354C59B1-FB41-4C53-8FB9-353BABCA425E}" srcOrd="1" destOrd="0" presId="urn:microsoft.com/office/officeart/2005/8/layout/vList5"/>
    <dgm:cxn modelId="{99FE459C-39A9-4C5C-9C1E-ACE2368ACD5F}" type="presParOf" srcId="{2F98FC1C-C634-43E5-A1B3-1232AEE51877}" destId="{B5224350-7226-49E3-B316-7F3E8AF18BCE}" srcOrd="3" destOrd="0" presId="urn:microsoft.com/office/officeart/2005/8/layout/vList5"/>
    <dgm:cxn modelId="{A28DAD18-FD72-40FF-9E41-61F96D1BF8D5}" type="presParOf" srcId="{2F98FC1C-C634-43E5-A1B3-1232AEE51877}" destId="{0B13494B-4E32-418D-A19E-C743A8781FE2}" srcOrd="4" destOrd="0" presId="urn:microsoft.com/office/officeart/2005/8/layout/vList5"/>
    <dgm:cxn modelId="{DE374339-90AD-45FF-9899-7E29B4F0E85B}" type="presParOf" srcId="{0B13494B-4E32-418D-A19E-C743A8781FE2}" destId="{57B0AB78-A411-422D-A059-CF479036C30D}" srcOrd="0" destOrd="0" presId="urn:microsoft.com/office/officeart/2005/8/layout/vList5"/>
    <dgm:cxn modelId="{9A165E77-619B-477D-A520-E663E456B3FD}" type="presParOf" srcId="{0B13494B-4E32-418D-A19E-C743A8781FE2}" destId="{E711AFB0-C21A-45CE-BBAD-DC68A4469E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A3C84-0B24-4922-9955-C0969A744DBF}">
      <dsp:nvSpPr>
        <dsp:cNvPr id="0" name=""/>
        <dsp:cNvSpPr/>
      </dsp:nvSpPr>
      <dsp:spPr>
        <a:xfrm rot="5400000">
          <a:off x="3751685" y="-2935014"/>
          <a:ext cx="1543668" cy="749470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Отсутствие у заявителя документов, подтверждающих трудовую деятельность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Отсутствие документов в архивах, не сдали при ликвидации предприятия</a:t>
          </a:r>
          <a:endParaRPr lang="ru-RU" sz="2600" kern="1200" dirty="0"/>
        </a:p>
      </dsp:txBody>
      <dsp:txXfrm rot="-5400000">
        <a:off x="776165" y="115862"/>
        <a:ext cx="7419353" cy="1392956"/>
      </dsp:txXfrm>
    </dsp:sp>
    <dsp:sp modelId="{FA634CE1-8925-4194-94BD-9261159E95EC}">
      <dsp:nvSpPr>
        <dsp:cNvPr id="0" name=""/>
        <dsp:cNvSpPr/>
      </dsp:nvSpPr>
      <dsp:spPr>
        <a:xfrm flipH="1">
          <a:off x="11693" y="8"/>
          <a:ext cx="360011" cy="16708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9267" y="17582"/>
        <a:ext cx="324863" cy="1635662"/>
      </dsp:txXfrm>
    </dsp:sp>
    <dsp:sp modelId="{354C59B1-FB41-4C53-8FB9-353BABCA425E}">
      <dsp:nvSpPr>
        <dsp:cNvPr id="0" name=""/>
        <dsp:cNvSpPr/>
      </dsp:nvSpPr>
      <dsp:spPr>
        <a:xfrm rot="5400000">
          <a:off x="3775383" y="-1116369"/>
          <a:ext cx="1336648" cy="74578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Часть трудовой деятельности заявитель осуществлял на территории одной из бывших республик СССР</a:t>
          </a:r>
          <a:endParaRPr lang="ru-RU" sz="2600" kern="1200" dirty="0"/>
        </a:p>
      </dsp:txBody>
      <dsp:txXfrm rot="-5400000">
        <a:off x="714800" y="2009464"/>
        <a:ext cx="7392564" cy="1206148"/>
      </dsp:txXfrm>
    </dsp:sp>
    <dsp:sp modelId="{397D2A29-7F9B-429F-A911-23216F05D155}">
      <dsp:nvSpPr>
        <dsp:cNvPr id="0" name=""/>
        <dsp:cNvSpPr/>
      </dsp:nvSpPr>
      <dsp:spPr>
        <a:xfrm>
          <a:off x="0" y="1728194"/>
          <a:ext cx="360011" cy="16708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7574" y="1745768"/>
        <a:ext cx="324863" cy="1635662"/>
      </dsp:txXfrm>
    </dsp:sp>
    <dsp:sp modelId="{E711AFB0-C21A-45CE-BBAD-DC68A4469EDF}">
      <dsp:nvSpPr>
        <dsp:cNvPr id="0" name=""/>
        <dsp:cNvSpPr/>
      </dsp:nvSpPr>
      <dsp:spPr>
        <a:xfrm rot="5400000">
          <a:off x="3830581" y="568762"/>
          <a:ext cx="1336648" cy="754393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Отсутствие необходимого минимального стажа или количества баллов (индивидуальный пенсионный коэффициент - ИПК)</a:t>
          </a:r>
          <a:endParaRPr lang="ru-RU" sz="2600" kern="1200" dirty="0"/>
        </a:p>
      </dsp:txBody>
      <dsp:txXfrm rot="-5400000">
        <a:off x="726937" y="3737656"/>
        <a:ext cx="7478687" cy="1206148"/>
      </dsp:txXfrm>
    </dsp:sp>
    <dsp:sp modelId="{57B0AB78-A411-422D-A059-CF479036C30D}">
      <dsp:nvSpPr>
        <dsp:cNvPr id="0" name=""/>
        <dsp:cNvSpPr/>
      </dsp:nvSpPr>
      <dsp:spPr>
        <a:xfrm flipH="1">
          <a:off x="0" y="3513765"/>
          <a:ext cx="360011" cy="16708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7574" y="3531339"/>
        <a:ext cx="324863" cy="1635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0.15385</cdr:y>
    </cdr:from>
    <cdr:to>
      <cdr:x>0.43915</cdr:x>
      <cdr:y>0.31665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0.34167</cdr:x>
      <cdr:y>0.15385</cdr:y>
    </cdr:from>
    <cdr:to>
      <cdr:x>0.44749</cdr:x>
      <cdr:y>0.31665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328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0.55833</cdr:x>
      <cdr:y>0.53846</cdr:y>
    </cdr:from>
    <cdr:to>
      <cdr:x>0.79167</cdr:x>
      <cdr:y>0.60256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24536" y="3024336"/>
          <a:ext cx="20162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Снижение на 15 %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0.55833</cdr:x>
      <cdr:y>0.39744</cdr:y>
    </cdr:from>
    <cdr:to>
      <cdr:x>0.75833</cdr:x>
      <cdr:y>0.46154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24536" y="2232248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Снижение на 1%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0.41667</cdr:x>
      <cdr:y>0.25641</cdr:y>
    </cdr:from>
    <cdr:to>
      <cdr:x>0.65833</cdr:x>
      <cdr:y>0.33333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1440160"/>
          <a:ext cx="20882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Calibri"/>
            </a:rPr>
            <a:t>↑ </a:t>
          </a:r>
          <a:r>
            <a:rPr lang="ru-RU" sz="2400" b="1" dirty="0" smtClean="0"/>
            <a:t>Рост на 177%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0.49167</cdr:x>
      <cdr:y>0.12821</cdr:y>
    </cdr:from>
    <cdr:to>
      <cdr:x>0.65833</cdr:x>
      <cdr:y>0.19231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48472" y="720080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 квартал 2019</a:t>
          </a:r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576D-8E64-4A64-81CC-9066A6C10F9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A32A2-D2D2-46AA-8DBD-6410870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7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B2D0-BE2B-46A9-A211-FCCF4246EB9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7FAC-619F-448F-95FC-57FAB3D2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1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D51BC-7A49-4D99-A65A-54106405809B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3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ru-RU" baseline="0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3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ru-RU" baseline="0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3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D51BC-7A49-4D99-A65A-54106405809B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52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43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3/28/2019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16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43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6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3/28/2019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4" y="599724"/>
            <a:ext cx="2180113" cy="58169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675730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675730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43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3/28/2019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5" y="5951816"/>
            <a:ext cx="5922209" cy="365125"/>
          </a:xfrm>
        </p:spPr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43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0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8" y="2180502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3/28/2019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9" y="5956143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80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8" y="3043916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8" y="4541418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3/28/2019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8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9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4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3/28/2019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4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8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9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898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4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6" y="2250898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5" y="2926054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3/28/2019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9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3/28/2019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3/28/2019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8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4"/>
            <a:ext cx="8473650" cy="12747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5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01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3/28/2019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0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6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7" y="5260134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3/28/2019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7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8" y="5956143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 defTabSz="457200"/>
              <a:t>3/28/2019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16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9" y="5956143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0619D"/>
                </a:solidFill>
              </a:rPr>
              <a:pPr defTabSz="457200"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4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1"/>
            <a:ext cx="2884920" cy="53636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esistomina\Desktop\обложка-01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360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383757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 НА СОЦИАЛЬНОЕ ОБЕСПЕЧЕНИЕ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727279"/>
              </p:ext>
            </p:extLst>
          </p:nvPr>
        </p:nvGraphicFramePr>
        <p:xfrm>
          <a:off x="79942" y="740701"/>
          <a:ext cx="9064058" cy="240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458340"/>
              </p:ext>
            </p:extLst>
          </p:nvPr>
        </p:nvGraphicFramePr>
        <p:xfrm>
          <a:off x="-16526" y="2372884"/>
          <a:ext cx="9144000" cy="448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Текст 3"/>
          <p:cNvSpPr txBox="1">
            <a:spLocks/>
          </p:cNvSpPr>
          <p:nvPr/>
        </p:nvSpPr>
        <p:spPr bwMode="auto">
          <a:xfrm>
            <a:off x="3203848" y="101843"/>
            <a:ext cx="5616624" cy="3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2018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 </a:t>
            </a:r>
          </a:p>
        </p:txBody>
      </p:sp>
      <p:pic>
        <p:nvPicPr>
          <p:cNvPr id="12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" y="101843"/>
            <a:ext cx="695725" cy="3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" y="43290"/>
            <a:ext cx="242359" cy="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67079"/>
              </p:ext>
            </p:extLst>
          </p:nvPr>
        </p:nvGraphicFramePr>
        <p:xfrm>
          <a:off x="323528" y="1124744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3"/>
          <p:cNvSpPr txBox="1">
            <a:spLocks/>
          </p:cNvSpPr>
          <p:nvPr/>
        </p:nvSpPr>
        <p:spPr bwMode="auto">
          <a:xfrm>
            <a:off x="3203848" y="101843"/>
            <a:ext cx="5616624" cy="3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2018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4225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 НА ПЕНСИОННОЕ ОБЕСПЕЧЕНИЕ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" y="101843"/>
            <a:ext cx="695725" cy="3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" y="43290"/>
            <a:ext cx="242359" cy="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7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 bwMode="auto">
          <a:xfrm>
            <a:off x="3203848" y="101843"/>
            <a:ext cx="5616624" cy="3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2018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4225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ПРОБЛЕМЫ ПРИ НАЗНАЧЕНИИ ПЕНСИИ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" y="101843"/>
            <a:ext cx="695725" cy="3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" y="43290"/>
            <a:ext cx="242359" cy="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82124"/>
              </p:ext>
            </p:extLst>
          </p:nvPr>
        </p:nvGraphicFramePr>
        <p:xfrm>
          <a:off x="436563" y="1340768"/>
          <a:ext cx="827087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13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 bwMode="auto">
          <a:xfrm>
            <a:off x="3203848" y="101843"/>
            <a:ext cx="5616624" cy="3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2018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 </a:t>
            </a:r>
          </a:p>
        </p:txBody>
      </p:sp>
      <p:pic>
        <p:nvPicPr>
          <p:cNvPr id="10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" y="101843"/>
            <a:ext cx="695725" cy="3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" y="43290"/>
            <a:ext cx="242359" cy="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554388" cy="616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88" y="908720"/>
            <a:ext cx="4482108" cy="59492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59632" y="620688"/>
            <a:ext cx="684475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СОВМЕСТНОЕ ЗАЯВЛЕНИЕ О ПЕНСИОННОЙ РЕФОРМЕ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9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://xn--80apbncz.xn--p1ai/uploadedfiles/1-022018/images/%D0%A8%D1%83%D0%BA%D1%88%D0%B8%D0%BD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2190372"/>
            <a:ext cx="914400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699794" y="3573016"/>
            <a:ext cx="6444209" cy="328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адрес: </a:t>
            </a:r>
            <a:r>
              <a:rPr lang="ru-RU" sz="2400" dirty="0" smtClean="0">
                <a:solidFill>
                  <a:srgbClr val="002060"/>
                </a:solidFill>
              </a:rPr>
              <a:t>614006, город Пермь, ул. Ленина, 51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тел.: </a:t>
            </a:r>
            <a:r>
              <a:rPr lang="ru-RU" sz="2400" dirty="0" smtClean="0">
                <a:solidFill>
                  <a:srgbClr val="002060"/>
                </a:solidFill>
              </a:rPr>
              <a:t>8(342) 217-76-70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факс: </a:t>
            </a:r>
            <a:r>
              <a:rPr lang="ru-RU" sz="2400" dirty="0" smtClean="0">
                <a:solidFill>
                  <a:srgbClr val="002060"/>
                </a:solidFill>
              </a:rPr>
              <a:t>8 (342) 235-14-57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b="1" dirty="0" smtClean="0"/>
              <a:t>е</a:t>
            </a:r>
            <a:r>
              <a:rPr lang="en-US" sz="2400" b="1" dirty="0" smtClean="0"/>
              <a:t>-mail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ombudsman@uppc.permkrai.ru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сайт: 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www. ombudsman</a:t>
            </a:r>
            <a:r>
              <a:rPr lang="ru-RU" sz="2400" dirty="0" smtClean="0">
                <a:solidFill>
                  <a:schemeClr val="accent6"/>
                </a:solidFill>
              </a:rPr>
              <a:t>.</a:t>
            </a:r>
            <a:r>
              <a:rPr lang="en-US" sz="2400" dirty="0" smtClean="0">
                <a:solidFill>
                  <a:schemeClr val="accent6"/>
                </a:solidFill>
              </a:rPr>
              <a:t>perm.ru</a:t>
            </a:r>
            <a:endParaRPr lang="ru-RU" sz="2400" dirty="0" smtClean="0">
              <a:solidFill>
                <a:schemeClr val="accent6"/>
              </a:solidFill>
            </a:endParaRPr>
          </a:p>
          <a:p>
            <a:endParaRPr lang="ru-RU" dirty="0"/>
          </a:p>
        </p:txBody>
      </p:sp>
      <p:pic>
        <p:nvPicPr>
          <p:cNvPr id="11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93096"/>
            <a:ext cx="2102221" cy="13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3"/>
          <p:cNvSpPr txBox="1">
            <a:spLocks/>
          </p:cNvSpPr>
          <p:nvPr/>
        </p:nvSpPr>
        <p:spPr bwMode="auto">
          <a:xfrm>
            <a:off x="3203848" y="101843"/>
            <a:ext cx="5616624" cy="3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2018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 </a:t>
            </a:r>
          </a:p>
        </p:txBody>
      </p:sp>
      <p:pic>
        <p:nvPicPr>
          <p:cNvPr id="15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" y="101843"/>
            <a:ext cx="695725" cy="3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" y="43290"/>
            <a:ext cx="242359" cy="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1"/>
            <a:ext cx="2884920" cy="53636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esistomina\Desktop\обложка-01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360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Другая 2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FFFFFF"/>
      </a:accent1>
      <a:accent2>
        <a:srgbClr val="40619D"/>
      </a:accent2>
      <a:accent3>
        <a:srgbClr val="BFBFBF"/>
      </a:accent3>
      <a:accent4>
        <a:srgbClr val="FF0000"/>
      </a:accent4>
      <a:accent5>
        <a:srgbClr val="66B1CE"/>
      </a:accent5>
      <a:accent6>
        <a:srgbClr val="2F4875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177</Words>
  <Application>Microsoft Office PowerPoint</Application>
  <PresentationFormat>Экран (4:3)</PresentationFormat>
  <Paragraphs>38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Dividend</vt:lpstr>
      <vt:lpstr>                                  </vt:lpstr>
      <vt:lpstr>ПРАВО НА СОЦИАЛЬНОЕ ОБЕСПЕЧЕНИЕ</vt:lpstr>
      <vt:lpstr>ПРАВО НА ПЕНСИОННОЕ ОБЕСПЕЧЕНИЕ</vt:lpstr>
      <vt:lpstr>ПРОБЛЕМЫ ПРИ НАЗНАЧЕНИИ ПЕНСИИ</vt:lpstr>
      <vt:lpstr>Презентация PowerPoint</vt:lpstr>
      <vt:lpstr>Презентация PowerPoint</vt:lpstr>
      <vt:lpstr>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</dc:title>
  <dc:creator>Истомина Елена Станиславовна</dc:creator>
  <cp:lastModifiedBy>Порываев Андрей Анатольевич</cp:lastModifiedBy>
  <cp:revision>288</cp:revision>
  <cp:lastPrinted>2019-03-26T10:20:36Z</cp:lastPrinted>
  <dcterms:created xsi:type="dcterms:W3CDTF">2018-01-15T07:36:29Z</dcterms:created>
  <dcterms:modified xsi:type="dcterms:W3CDTF">2019-03-28T10:51:11Z</dcterms:modified>
</cp:coreProperties>
</file>