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84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42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9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695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3862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449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58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4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04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28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51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5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23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89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DCFE-C97B-44E0-BB79-933DD9813D6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C10A39-8B65-4137-B253-4352625A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2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3195" y="2514600"/>
            <a:ext cx="9813702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Порядок предоставления субсидий </a:t>
            </a:r>
            <a:br>
              <a:rPr lang="ru-RU" dirty="0" smtClean="0"/>
            </a:br>
            <a:r>
              <a:rPr lang="ru-RU" dirty="0" smtClean="0"/>
              <a:t>поставщикам услуг                по организации отдыха детей и их оздоровления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7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1468192"/>
            <a:ext cx="8915400" cy="477806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Возмещение части затрат </a:t>
            </a:r>
            <a:r>
              <a:rPr lang="ru-RU" sz="2400" dirty="0">
                <a:solidFill>
                  <a:schemeClr val="tx1"/>
                </a:solidFill>
              </a:rPr>
              <a:t>на отдых и оздоровление детей в связи с оказанием услуг по организации отдыха детей и их оздоровления с использованием сертификата поставщикам </a:t>
            </a:r>
            <a:r>
              <a:rPr lang="ru-RU" sz="2400" dirty="0" smtClean="0">
                <a:solidFill>
                  <a:schemeClr val="tx1"/>
                </a:solidFill>
              </a:rPr>
              <a:t>услуг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Путевки в загородные лагеря отдыха детей и их оздоровления (21 день) или санаторно-оздоровительные детские лагеря (24 дня)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Лагеря расположены в Пермском крае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Получатели субсидий </a:t>
            </a:r>
            <a:r>
              <a:rPr lang="ru-RU" sz="2400" dirty="0">
                <a:solidFill>
                  <a:schemeClr val="tx1"/>
                </a:solidFill>
              </a:rPr>
              <a:t>(</a:t>
            </a:r>
            <a:r>
              <a:rPr lang="ru-RU" sz="2400" dirty="0" smtClean="0">
                <a:solidFill>
                  <a:schemeClr val="tx1"/>
                </a:solidFill>
              </a:rPr>
              <a:t>поставщики </a:t>
            </a:r>
            <a:r>
              <a:rPr lang="ru-RU" sz="2400" dirty="0">
                <a:solidFill>
                  <a:schemeClr val="tx1"/>
                </a:solidFill>
              </a:rPr>
              <a:t>услуг) </a:t>
            </a: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tx1"/>
                </a:solidFill>
              </a:rPr>
              <a:t>хозяйствующие субъекты (за исключением государственных (муниципальных) учреждений), некоммерческие организации, индивидуальные </a:t>
            </a:r>
            <a:r>
              <a:rPr lang="ru-RU" sz="2400" dirty="0" smtClean="0">
                <a:solidFill>
                  <a:schemeClr val="tx1"/>
                </a:solidFill>
              </a:rPr>
              <a:t>предприниматели, включенные </a:t>
            </a:r>
            <a:r>
              <a:rPr lang="ru-RU" sz="2400" dirty="0">
                <a:solidFill>
                  <a:schemeClr val="tx1"/>
                </a:solidFill>
              </a:rPr>
              <a:t>в </a:t>
            </a:r>
            <a:r>
              <a:rPr lang="ru-RU" sz="2400" dirty="0" smtClean="0">
                <a:solidFill>
                  <a:schemeClr val="tx1"/>
                </a:solidFill>
              </a:rPr>
              <a:t>Реестр </a:t>
            </a:r>
            <a:r>
              <a:rPr lang="ru-RU" sz="2400" dirty="0">
                <a:solidFill>
                  <a:schemeClr val="tx1"/>
                </a:solidFill>
              </a:rPr>
              <a:t>поставщиков </a:t>
            </a:r>
            <a:r>
              <a:rPr lang="ru-RU" sz="2400" dirty="0" smtClean="0">
                <a:solidFill>
                  <a:schemeClr val="tx1"/>
                </a:solidFill>
              </a:rPr>
              <a:t>услуг по организации отдыха детей и их оздоровления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6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7286" y="193183"/>
            <a:ext cx="9740206" cy="11333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 (на первое число месяца, предшествующего заключению соглашения):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6828" y="1326524"/>
            <a:ext cx="10470523" cy="530609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отсутствие задолженности по налогам, сборам и иным обязательным платежам в бюджеты бюджетной системы Российской </a:t>
            </a:r>
            <a:r>
              <a:rPr lang="ru-RU" sz="2000" dirty="0" smtClean="0">
                <a:solidFill>
                  <a:schemeClr val="tx1"/>
                </a:solidFill>
              </a:rPr>
              <a:t>Федерации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отсутствие </a:t>
            </a:r>
            <a:r>
              <a:rPr lang="ru-RU" sz="2000" dirty="0">
                <a:solidFill>
                  <a:schemeClr val="tx1"/>
                </a:solidFill>
              </a:rPr>
              <a:t>просроченной задолженности по возврату в бюджет Пермского края субсидий, бюджетных </a:t>
            </a:r>
            <a:r>
              <a:rPr lang="ru-RU" sz="2000" dirty="0" smtClean="0">
                <a:solidFill>
                  <a:schemeClr val="tx1"/>
                </a:solidFill>
              </a:rPr>
              <a:t>инвестиций </a:t>
            </a:r>
            <a:r>
              <a:rPr lang="ru-RU" sz="2000" dirty="0">
                <a:solidFill>
                  <a:schemeClr val="tx1"/>
                </a:solidFill>
              </a:rPr>
              <a:t>и иная просроченная задолженность перед бюджетом Пермского </a:t>
            </a:r>
            <a:r>
              <a:rPr lang="ru-RU" sz="2000" dirty="0" smtClean="0">
                <a:solidFill>
                  <a:schemeClr val="tx1"/>
                </a:solidFill>
              </a:rPr>
              <a:t>края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не </a:t>
            </a:r>
            <a:r>
              <a:rPr lang="ru-RU" sz="2000" dirty="0">
                <a:solidFill>
                  <a:schemeClr val="tx1"/>
                </a:solidFill>
              </a:rPr>
              <a:t>должны находиться в процессе реорганизации, ликвидации, </a:t>
            </a:r>
            <a:r>
              <a:rPr lang="ru-RU" sz="2000" dirty="0" smtClean="0">
                <a:solidFill>
                  <a:schemeClr val="tx1"/>
                </a:solidFill>
              </a:rPr>
              <a:t>банкротства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не </a:t>
            </a:r>
            <a:r>
              <a:rPr lang="ru-RU" sz="2000" dirty="0">
                <a:solidFill>
                  <a:schemeClr val="tx1"/>
                </a:solidFill>
              </a:rPr>
              <a:t>должны являться иностранными юридическими лицами, а также российскими юридическими лицами, в уставном (складочном) капитале которых доля участия иностранных юридических </a:t>
            </a:r>
            <a:r>
              <a:rPr lang="ru-RU" sz="2000" dirty="0" smtClean="0">
                <a:solidFill>
                  <a:schemeClr val="tx1"/>
                </a:solidFill>
              </a:rPr>
              <a:t>лиц в </a:t>
            </a:r>
            <a:r>
              <a:rPr lang="ru-RU" sz="2000" dirty="0">
                <a:solidFill>
                  <a:schemeClr val="tx1"/>
                </a:solidFill>
              </a:rPr>
              <a:t>совокупности превышает 50 </a:t>
            </a:r>
            <a:r>
              <a:rPr lang="ru-RU" sz="2000" dirty="0" smtClean="0">
                <a:solidFill>
                  <a:schemeClr val="tx1"/>
                </a:solidFill>
              </a:rPr>
              <a:t>процентов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не </a:t>
            </a:r>
            <a:r>
              <a:rPr lang="ru-RU" sz="2000" dirty="0">
                <a:solidFill>
                  <a:schemeClr val="tx1"/>
                </a:solidFill>
              </a:rPr>
              <a:t>должны получать средства из бюджета Пермского края в соответствии с иными нормативными правовыми актами, муниципальными правовыми актами </a:t>
            </a:r>
            <a:r>
              <a:rPr lang="ru-RU" sz="2000" dirty="0" smtClean="0">
                <a:solidFill>
                  <a:schemeClr val="tx1"/>
                </a:solidFill>
              </a:rPr>
              <a:t>на эти же цели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должны быть включены в реестр поставщиков услуг по организации отдыха детей и их оздоровления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8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12890" y="218941"/>
            <a:ext cx="3490175" cy="11204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Заявка (форма)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203065" y="585989"/>
            <a:ext cx="1390918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619741" y="785610"/>
            <a:ext cx="4031087" cy="746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Уполномоченный орган по месту выдачи сертификата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93983" y="218941"/>
            <a:ext cx="4069724" cy="502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 1.04 по 20.11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957590" y="1339403"/>
            <a:ext cx="7493" cy="31038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957588" y="1706450"/>
            <a:ext cx="9547023" cy="5151549"/>
          </a:xfrm>
        </p:spPr>
        <p:txBody>
          <a:bodyPr/>
          <a:lstStyle/>
          <a:p>
            <a:r>
              <a:rPr lang="ru-RU" sz="3200" dirty="0" smtClean="0"/>
              <a:t>   Выписка из ЕГРЮЛ, ЕГРИП (30 дней)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Справка об отсутствии задолженности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Копия уведомления </a:t>
            </a:r>
            <a:r>
              <a:rPr lang="ru-RU" sz="3200" dirty="0" err="1" smtClean="0"/>
              <a:t>Роспотребнадзора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о начале деятельности</a:t>
            </a:r>
            <a:br>
              <a:rPr lang="ru-RU" sz="3200" dirty="0" smtClean="0"/>
            </a:br>
            <a:r>
              <a:rPr lang="ru-RU" sz="3200" dirty="0" smtClean="0"/>
              <a:t>   График смен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Копия выписки из реестра поставщиков 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услуг</a:t>
            </a:r>
            <a:br>
              <a:rPr lang="ru-RU" sz="3200" dirty="0" smtClean="0"/>
            </a:br>
            <a:r>
              <a:rPr lang="ru-RU" sz="3200" dirty="0"/>
              <a:t>	</a:t>
            </a:r>
            <a:r>
              <a:rPr lang="ru-RU" sz="3200" dirty="0" smtClean="0"/>
              <a:t>	</a:t>
            </a:r>
            <a:endParaRPr lang="ru-RU" sz="32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957588" y="2043518"/>
            <a:ext cx="4258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957588" y="2488367"/>
            <a:ext cx="44083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57587" y="2990168"/>
            <a:ext cx="440839" cy="18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980073" y="4443212"/>
            <a:ext cx="41835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965083" y="3992451"/>
            <a:ext cx="41835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31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/>
          <p:cNvSpPr/>
          <p:nvPr/>
        </p:nvSpPr>
        <p:spPr>
          <a:xfrm>
            <a:off x="4736892" y="612485"/>
            <a:ext cx="1110327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880261" y="825724"/>
            <a:ext cx="4031087" cy="746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Уполномоченный орган по месту выдачи сертификата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7979" y="412124"/>
            <a:ext cx="3158913" cy="787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Заявка (форма)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7219" y="223268"/>
            <a:ext cx="4069724" cy="502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 1.04 по 20.11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8" name="Соединительная линия уступом 7"/>
          <p:cNvCxnSpPr>
            <a:stCxn id="4" idx="3"/>
          </p:cNvCxnSpPr>
          <p:nvPr/>
        </p:nvCxnSpPr>
        <p:spPr>
          <a:xfrm>
            <a:off x="9911348" y="1199212"/>
            <a:ext cx="1794385" cy="1214202"/>
          </a:xfrm>
          <a:prstGeom prst="bentConnector3">
            <a:avLst>
              <a:gd name="adj1" fmla="val 100124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лево 11"/>
          <p:cNvSpPr/>
          <p:nvPr/>
        </p:nvSpPr>
        <p:spPr>
          <a:xfrm>
            <a:off x="6514651" y="2046367"/>
            <a:ext cx="5417520" cy="1594977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Рассмотрение заявок, принятие </a:t>
            </a:r>
            <a:r>
              <a:rPr lang="ru-RU" dirty="0">
                <a:solidFill>
                  <a:schemeClr val="tx1"/>
                </a:solidFill>
              </a:rPr>
              <a:t>решения (приказ) </a:t>
            </a:r>
            <a:r>
              <a:rPr lang="ru-RU" dirty="0" smtClean="0">
                <a:solidFill>
                  <a:schemeClr val="tx1"/>
                </a:solidFill>
              </a:rPr>
              <a:t>(10 </a:t>
            </a:r>
            <a:r>
              <a:rPr lang="ru-RU" dirty="0" err="1" smtClean="0">
                <a:solidFill>
                  <a:schemeClr val="tx1"/>
                </a:solidFill>
              </a:rPr>
              <a:t>р.д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0118361" y="412125"/>
            <a:ext cx="1813809" cy="60034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Регистрация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трелка влево 19"/>
          <p:cNvSpPr/>
          <p:nvPr/>
        </p:nvSpPr>
        <p:spPr>
          <a:xfrm>
            <a:off x="3567659" y="2046365"/>
            <a:ext cx="2938072" cy="1594977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соглашения или отказ (5 </a:t>
            </a:r>
            <a:r>
              <a:rPr lang="ru-RU" dirty="0" err="1" smtClean="0">
                <a:solidFill>
                  <a:schemeClr val="tx1"/>
                </a:solidFill>
              </a:rPr>
              <a:t>р.д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5293217" y="3271234"/>
            <a:ext cx="12879" cy="314719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Заголовок 12"/>
          <p:cNvSpPr>
            <a:spLocks noGrp="1"/>
          </p:cNvSpPr>
          <p:nvPr>
            <p:ph type="title"/>
          </p:nvPr>
        </p:nvSpPr>
        <p:spPr>
          <a:xfrm>
            <a:off x="1197737" y="4879343"/>
            <a:ext cx="3709117" cy="168452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наименование поставщика услуг название и адрес лагеря</a:t>
            </a:r>
            <a:br>
              <a:rPr lang="ru-RU" sz="1800" dirty="0" smtClean="0"/>
            </a:br>
            <a:r>
              <a:rPr lang="ru-RU" sz="1800" dirty="0" smtClean="0"/>
              <a:t>регистрационный номер сертификата</a:t>
            </a:r>
            <a:br>
              <a:rPr lang="ru-RU" sz="1800" dirty="0" smtClean="0"/>
            </a:br>
            <a:r>
              <a:rPr lang="ru-RU" sz="1800" dirty="0" smtClean="0"/>
              <a:t>ФИО </a:t>
            </a:r>
            <a:r>
              <a:rPr lang="ru-RU" sz="1800" dirty="0"/>
              <a:t>ребенка, на которого </a:t>
            </a:r>
            <a:r>
              <a:rPr lang="ru-RU" sz="1800" dirty="0" smtClean="0"/>
              <a:t>выписан сертификат</a:t>
            </a:r>
            <a:endParaRPr lang="ru-RU" sz="2000" dirty="0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162042" y="1572698"/>
            <a:ext cx="3804651" cy="3282637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Уведомление по электронной почте уполномоченного органа по организации оздоровления, выдавшего сертификат, о приеме сертификата к реализации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(3 </a:t>
            </a:r>
            <a:r>
              <a:rPr lang="ru-RU" dirty="0" err="1" smtClean="0">
                <a:solidFill>
                  <a:schemeClr val="tx1"/>
                </a:solidFill>
              </a:rPr>
              <a:t>к.д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1184856" y="4855335"/>
            <a:ext cx="12881" cy="17325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2"/>
          <p:cNvSpPr txBox="1">
            <a:spLocks/>
          </p:cNvSpPr>
          <p:nvPr/>
        </p:nvSpPr>
        <p:spPr>
          <a:xfrm>
            <a:off x="5422006" y="3757869"/>
            <a:ext cx="6449005" cy="297992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800" dirty="0" smtClean="0"/>
              <a:t>неполный пакет документов</a:t>
            </a:r>
            <a:br>
              <a:rPr lang="ru-RU" sz="1800" dirty="0" smtClean="0"/>
            </a:br>
            <a:r>
              <a:rPr lang="ru-RU" sz="1800" dirty="0" smtClean="0"/>
              <a:t>заявка оформлена с нарушениями установленных правил</a:t>
            </a:r>
            <a:br>
              <a:rPr lang="ru-RU" sz="1800" dirty="0" smtClean="0"/>
            </a:br>
            <a:r>
              <a:rPr lang="ru-RU" sz="1800" dirty="0" smtClean="0"/>
              <a:t>выявлены недостоверные сведения</a:t>
            </a:r>
            <a:br>
              <a:rPr lang="ru-RU" sz="1800" dirty="0" smtClean="0"/>
            </a:br>
            <a:r>
              <a:rPr lang="ru-RU" sz="1800" dirty="0" smtClean="0"/>
              <a:t>несоответствие поставщика услуг категории получателей субсидии и установленным требованиям</a:t>
            </a:r>
            <a:br>
              <a:rPr lang="ru-RU" sz="1800" dirty="0" smtClean="0"/>
            </a:br>
            <a:r>
              <a:rPr lang="ru-RU" sz="1800" dirty="0" smtClean="0"/>
              <a:t>подачи заявки в непредусмотренные сроки</a:t>
            </a:r>
            <a:br>
              <a:rPr lang="ru-RU" sz="1800" dirty="0" smtClean="0"/>
            </a:br>
            <a:r>
              <a:rPr lang="ru-RU" sz="1800" dirty="0" smtClean="0"/>
              <a:t>отсутствие согласия на осуществление финансового контроля проверок соблюдения целей, условий и порядка предоставления субсидии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79054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8072" y="395125"/>
            <a:ext cx="8536559" cy="1749717"/>
          </a:xfrm>
        </p:spPr>
        <p:txBody>
          <a:bodyPr>
            <a:noAutofit/>
          </a:bodyPr>
          <a:lstStyle/>
          <a:p>
            <a:r>
              <a:rPr lang="ru-RU" sz="1800" dirty="0"/>
              <a:t>заполненные </a:t>
            </a:r>
            <a:r>
              <a:rPr lang="ru-RU" sz="1800" dirty="0" smtClean="0"/>
              <a:t>Сертификаты</a:t>
            </a:r>
            <a:br>
              <a:rPr lang="ru-RU" sz="1800" dirty="0" smtClean="0"/>
            </a:br>
            <a:r>
              <a:rPr lang="ru-RU" sz="1800" dirty="0" smtClean="0"/>
              <a:t>заверенная </a:t>
            </a:r>
            <a:r>
              <a:rPr lang="ru-RU" sz="1800" dirty="0"/>
              <a:t>поставщиком услуг </a:t>
            </a:r>
            <a:r>
              <a:rPr lang="ru-RU" sz="1800" dirty="0" smtClean="0">
                <a:solidFill>
                  <a:schemeClr val="tx1"/>
                </a:solidFill>
              </a:rPr>
              <a:t>копия </a:t>
            </a:r>
            <a:r>
              <a:rPr lang="ru-RU" sz="1800" dirty="0">
                <a:solidFill>
                  <a:schemeClr val="tx1"/>
                </a:solidFill>
              </a:rPr>
              <a:t>санитарно-эпидемиологического заключения 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/>
              <a:t>заверенные </a:t>
            </a:r>
            <a:r>
              <a:rPr lang="ru-RU" sz="1800" dirty="0"/>
              <a:t>поставщиком услуг копии путевок, приобретенных </a:t>
            </a:r>
            <a:br>
              <a:rPr lang="ru-RU" sz="1800" dirty="0"/>
            </a:br>
            <a:r>
              <a:rPr lang="ru-RU" sz="1800" dirty="0"/>
              <a:t>с использованием Сертификатов, с заполненными отрывными </a:t>
            </a:r>
            <a:r>
              <a:rPr lang="ru-RU" sz="1800" dirty="0" smtClean="0"/>
              <a:t>талонами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>
                <a:solidFill>
                  <a:schemeClr val="tx1"/>
                </a:solidFill>
              </a:rPr>
              <a:t>(для санаторного лагеря)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334123" y="395125"/>
            <a:ext cx="1469037" cy="318752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Отчет</a:t>
            </a:r>
            <a:r>
              <a:rPr lang="ru-RU" dirty="0" smtClean="0">
                <a:solidFill>
                  <a:schemeClr val="tx1"/>
                </a:solidFill>
              </a:rPr>
              <a:t> (форма)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28224" y="2155698"/>
            <a:ext cx="3990762" cy="7291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 течение10 </a:t>
            </a:r>
            <a:r>
              <a:rPr lang="ru-RU" sz="2400" dirty="0" err="1" smtClean="0">
                <a:solidFill>
                  <a:schemeClr val="tx1"/>
                </a:solidFill>
              </a:rPr>
              <a:t>р.д</a:t>
            </a:r>
            <a:r>
              <a:rPr lang="ru-RU" sz="2400" dirty="0" smtClean="0">
                <a:solidFill>
                  <a:schemeClr val="tx1"/>
                </a:solidFill>
              </a:rPr>
              <a:t>. после окончания смены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828797" y="3308693"/>
            <a:ext cx="6071017" cy="157396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Проверка отчета, принятие решения (приказ, уведомление об отказе) (10 </a:t>
            </a:r>
            <a:r>
              <a:rPr lang="ru-RU" dirty="0" err="1" smtClean="0">
                <a:solidFill>
                  <a:schemeClr val="tx1"/>
                </a:solidFill>
              </a:rPr>
              <a:t>р.д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899815" y="3297836"/>
            <a:ext cx="3342807" cy="157396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Перечисление субсидии (20 </a:t>
            </a:r>
            <a:r>
              <a:rPr lang="ru-RU" dirty="0" err="1" smtClean="0">
                <a:solidFill>
                  <a:schemeClr val="tx1"/>
                </a:solidFill>
              </a:rPr>
              <a:t>р.д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2621696" y="4823982"/>
            <a:ext cx="1081825" cy="449072"/>
          </a:xfrm>
          <a:prstGeom prst="bentConnector3">
            <a:avLst>
              <a:gd name="adj1" fmla="val 10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право 11"/>
          <p:cNvSpPr/>
          <p:nvPr/>
        </p:nvSpPr>
        <p:spPr>
          <a:xfrm>
            <a:off x="3387146" y="4802447"/>
            <a:ext cx="1964344" cy="157396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Доработка отчета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351490" y="4845517"/>
            <a:ext cx="3680397" cy="157396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Проверка, принятие решения (приказ)(5 </a:t>
            </a:r>
            <a:r>
              <a:rPr lang="ru-RU" dirty="0" err="1" smtClean="0">
                <a:solidFill>
                  <a:schemeClr val="tx1"/>
                </a:solidFill>
              </a:rPr>
              <a:t>р.д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stCxn id="13" idx="3"/>
          </p:cNvCxnSpPr>
          <p:nvPr/>
        </p:nvCxnSpPr>
        <p:spPr>
          <a:xfrm flipV="1">
            <a:off x="9031887" y="4507605"/>
            <a:ext cx="0" cy="112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443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828801" y="269823"/>
            <a:ext cx="5103304" cy="885057"/>
          </a:xfrm>
        </p:spPr>
        <p:txBody>
          <a:bodyPr/>
          <a:lstStyle/>
          <a:p>
            <a:r>
              <a:rPr lang="ru-RU" dirty="0" smtClean="0"/>
              <a:t>Отказ</a:t>
            </a:r>
          </a:p>
          <a:p>
            <a:r>
              <a:rPr lang="ru-RU" dirty="0" smtClean="0"/>
              <a:t>в </a:t>
            </a:r>
            <a:r>
              <a:rPr lang="ru-RU" dirty="0"/>
              <a:t>части выявленных </a:t>
            </a:r>
            <a:r>
              <a:rPr lang="ru-RU" dirty="0" smtClean="0"/>
              <a:t>нарушений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528996" y="1364105"/>
            <a:ext cx="6295869" cy="5111646"/>
          </a:xfrm>
        </p:spPr>
        <p:txBody>
          <a:bodyPr>
            <a:noAutofit/>
          </a:bodyPr>
          <a:lstStyle/>
          <a:p>
            <a:r>
              <a:rPr lang="ru-RU" dirty="0" smtClean="0"/>
              <a:t>неполный, оформленный </a:t>
            </a:r>
            <a:r>
              <a:rPr lang="ru-RU" dirty="0"/>
              <a:t>с нарушениями требований </a:t>
            </a:r>
            <a:r>
              <a:rPr lang="ru-RU" dirty="0" smtClean="0"/>
              <a:t>отчет</a:t>
            </a:r>
            <a:endParaRPr lang="ru-RU" dirty="0"/>
          </a:p>
          <a:p>
            <a:r>
              <a:rPr lang="ru-RU" dirty="0" smtClean="0"/>
              <a:t>несоответствия </a:t>
            </a:r>
            <a:r>
              <a:rPr lang="ru-RU" dirty="0"/>
              <a:t>продолжительности организованных смен </a:t>
            </a:r>
            <a:r>
              <a:rPr lang="ru-RU" dirty="0" smtClean="0"/>
              <a:t>статье </a:t>
            </a:r>
            <a:r>
              <a:rPr lang="ru-RU" dirty="0"/>
              <a:t>2 закона Пермского края от 5 февраля 2016 г. № </a:t>
            </a:r>
            <a:r>
              <a:rPr lang="ru-RU" dirty="0" smtClean="0"/>
              <a:t>602-ПК</a:t>
            </a:r>
            <a:endParaRPr lang="ru-RU" dirty="0"/>
          </a:p>
          <a:p>
            <a:r>
              <a:rPr lang="ru-RU" dirty="0" smtClean="0"/>
              <a:t>оказание </a:t>
            </a:r>
            <a:r>
              <a:rPr lang="ru-RU" dirty="0"/>
              <a:t>услуг по организации отдыха детей и их оздоровления без использования </a:t>
            </a:r>
            <a:r>
              <a:rPr lang="ru-RU" dirty="0" smtClean="0"/>
              <a:t>сертификата</a:t>
            </a:r>
          </a:p>
          <a:p>
            <a:r>
              <a:rPr lang="ru-RU" dirty="0" smtClean="0"/>
              <a:t>несоответствие лагеря </a:t>
            </a:r>
            <a:r>
              <a:rPr lang="ru-RU" dirty="0"/>
              <a:t>действующим </a:t>
            </a:r>
            <a:r>
              <a:rPr lang="ru-RU" dirty="0" smtClean="0"/>
              <a:t>санитарно-эпидемиологическим </a:t>
            </a:r>
            <a:r>
              <a:rPr lang="ru-RU" dirty="0"/>
              <a:t>правилам и </a:t>
            </a:r>
            <a:r>
              <a:rPr lang="ru-RU" dirty="0" smtClean="0"/>
              <a:t>нормативам</a:t>
            </a:r>
            <a:endParaRPr lang="ru-RU" dirty="0"/>
          </a:p>
          <a:p>
            <a:r>
              <a:rPr lang="ru-RU" dirty="0" smtClean="0"/>
              <a:t>принятие </a:t>
            </a:r>
            <a:r>
              <a:rPr lang="ru-RU" dirty="0"/>
              <a:t>к реализации сертификата после окончания срока </a:t>
            </a:r>
            <a:r>
              <a:rPr lang="ru-RU" dirty="0" smtClean="0"/>
              <a:t>его действия</a:t>
            </a:r>
            <a:endParaRPr lang="ru-RU" dirty="0"/>
          </a:p>
          <a:p>
            <a:r>
              <a:rPr lang="ru-RU" dirty="0" smtClean="0"/>
              <a:t>отсутствия </a:t>
            </a:r>
            <a:r>
              <a:rPr lang="ru-RU" dirty="0"/>
              <a:t>уведомления уполномоченного органа по организации оздоровления, выдавшего сертификат, о принятии сертификата в счет частичной оплаты </a:t>
            </a:r>
            <a:r>
              <a:rPr lang="ru-RU" dirty="0" smtClean="0"/>
              <a:t>путевки</a:t>
            </a:r>
            <a:endParaRPr lang="ru-RU" dirty="0"/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8019738" y="269823"/>
            <a:ext cx="3485893" cy="885057"/>
          </a:xfrm>
        </p:spPr>
        <p:txBody>
          <a:bodyPr/>
          <a:lstStyle/>
          <a:p>
            <a:r>
              <a:rPr lang="ru-RU" dirty="0" smtClean="0"/>
              <a:t>Отказ</a:t>
            </a:r>
          </a:p>
          <a:p>
            <a:r>
              <a:rPr lang="ru-RU" dirty="0" smtClean="0"/>
              <a:t>в </a:t>
            </a:r>
            <a:r>
              <a:rPr lang="ru-RU" dirty="0"/>
              <a:t>полном объеме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8154649" y="1364105"/>
            <a:ext cx="3732550" cy="4991725"/>
          </a:xfrm>
        </p:spPr>
        <p:txBody>
          <a:bodyPr>
            <a:normAutofit/>
          </a:bodyPr>
          <a:lstStyle/>
          <a:p>
            <a:r>
              <a:rPr lang="ru-RU" dirty="0" smtClean="0"/>
              <a:t>отсутствие </a:t>
            </a:r>
            <a:r>
              <a:rPr lang="ru-RU" dirty="0"/>
              <a:t>подписанного со стороны поставщика услуг </a:t>
            </a:r>
            <a:r>
              <a:rPr lang="ru-RU" dirty="0" smtClean="0"/>
              <a:t>Соглашения</a:t>
            </a:r>
            <a:endParaRPr lang="ru-RU" dirty="0"/>
          </a:p>
          <a:p>
            <a:r>
              <a:rPr lang="ru-RU" dirty="0" smtClean="0"/>
              <a:t>количество </a:t>
            </a:r>
            <a:r>
              <a:rPr lang="ru-RU" dirty="0"/>
              <a:t>представленных в составе отчета Сертификатов превышает количество детей, указанное в </a:t>
            </a:r>
            <a:r>
              <a:rPr lang="ru-RU" dirty="0" smtClean="0"/>
              <a:t>документе </a:t>
            </a:r>
            <a:r>
              <a:rPr lang="ru-RU" dirty="0" err="1" smtClean="0"/>
              <a:t>Роспотребнадзора</a:t>
            </a:r>
            <a:r>
              <a:rPr lang="ru-RU" dirty="0" smtClean="0"/>
              <a:t>, </a:t>
            </a:r>
            <a:r>
              <a:rPr lang="ru-RU" dirty="0"/>
              <a:t>подтверждающем соответствие лагеря действующим </a:t>
            </a:r>
            <a:r>
              <a:rPr lang="ru-RU" dirty="0" smtClean="0"/>
              <a:t>санитарно-эпидемиологическим </a:t>
            </a:r>
            <a:r>
              <a:rPr lang="ru-RU" dirty="0"/>
              <a:t>правилам </a:t>
            </a:r>
            <a:br>
              <a:rPr lang="ru-RU" dirty="0"/>
            </a:br>
            <a:r>
              <a:rPr lang="ru-RU" dirty="0"/>
              <a:t>и </a:t>
            </a:r>
            <a:r>
              <a:rPr lang="ru-RU" dirty="0" smtClean="0"/>
              <a:t>нормативам</a:t>
            </a:r>
            <a:endParaRPr lang="ru-RU" dirty="0"/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89405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463</Words>
  <Application>Microsoft Office PowerPoint</Application>
  <PresentationFormat>Произвольный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Порядок предоставления субсидий  поставщикам услуг                по организации отдыха детей и их оздоровления</vt:lpstr>
      <vt:lpstr>Цель:</vt:lpstr>
      <vt:lpstr>Условия (на первое число месяца, предшествующего заключению соглашения):</vt:lpstr>
      <vt:lpstr>   Выписка из ЕГРЮЛ, ЕГРИП (30 дней)    Справка об отсутствии задолженности    Копия уведомления Роспотребнадзора     о начале деятельности    График смен    Копия выписки из реестра поставщиков     услуг   </vt:lpstr>
      <vt:lpstr>наименование поставщика услуг название и адрес лагеря регистрационный номер сертификата ФИО ребенка, на которого выписан сертификат</vt:lpstr>
      <vt:lpstr>заполненные Сертификаты заверенная поставщиком услуг копия санитарно-эпидемиологического заключения   заверенные поставщиком услуг копии путевок, приобретенных  с использованием Сертификатов, с заполненными отрывными талонами (для санаторного лагеря)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предоставления субсидий  хозяйствующим субъектам на приобретение путевок</dc:title>
  <dc:creator>Галина Лызлова</dc:creator>
  <cp:lastModifiedBy>Лапина Н.</cp:lastModifiedBy>
  <cp:revision>16</cp:revision>
  <dcterms:created xsi:type="dcterms:W3CDTF">2017-02-27T15:32:38Z</dcterms:created>
  <dcterms:modified xsi:type="dcterms:W3CDTF">2017-03-21T06:39:14Z</dcterms:modified>
</cp:coreProperties>
</file>